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839825" cy="7785100"/>
  <p:notesSz cx="12192000" cy="7785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4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6374" autoAdjust="0"/>
  </p:normalViewPr>
  <p:slideViewPr>
    <p:cSldViewPr>
      <p:cViewPr>
        <p:scale>
          <a:sx n="100" d="100"/>
          <a:sy n="100" d="100"/>
        </p:scale>
        <p:origin x="2316" y="102"/>
      </p:cViewPr>
      <p:guideLst>
        <p:guide orient="horz" pos="2880"/>
        <p:guide pos="24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7987" y="1988186"/>
            <a:ext cx="11763851" cy="445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95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75974" y="3591561"/>
            <a:ext cx="96878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640" y="538186"/>
            <a:ext cx="6898288" cy="445507"/>
          </a:xfrm>
        </p:spPr>
        <p:txBody>
          <a:bodyPr lIns="0" tIns="0" rIns="0" bIns="0"/>
          <a:lstStyle>
            <a:lvl1pPr>
              <a:defRPr sz="2895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640" y="538186"/>
            <a:ext cx="6898288" cy="445507"/>
          </a:xfrm>
        </p:spPr>
        <p:txBody>
          <a:bodyPr lIns="0" tIns="0" rIns="0" bIns="0"/>
          <a:lstStyle>
            <a:lvl1pPr>
              <a:defRPr sz="2895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1991" y="1475105"/>
            <a:ext cx="60203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27510" y="1475105"/>
            <a:ext cx="60203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640" y="538186"/>
            <a:ext cx="6898288" cy="445507"/>
          </a:xfrm>
        </p:spPr>
        <p:txBody>
          <a:bodyPr lIns="0" tIns="0" rIns="0" bIns="0"/>
          <a:lstStyle>
            <a:lvl1pPr>
              <a:defRPr sz="2895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0640" y="538186"/>
            <a:ext cx="6898288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1991" y="1475105"/>
            <a:ext cx="124558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05541" y="5964556"/>
            <a:ext cx="44287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91991" y="5964556"/>
            <a:ext cx="3183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64674" y="5964556"/>
            <a:ext cx="3183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9013">
        <a:defRPr>
          <a:latin typeface="+mn-lt"/>
          <a:ea typeface="+mn-ea"/>
          <a:cs typeface="+mn-cs"/>
        </a:defRPr>
      </a:lvl2pPr>
      <a:lvl3pPr marL="1038027">
        <a:defRPr>
          <a:latin typeface="+mn-lt"/>
          <a:ea typeface="+mn-ea"/>
          <a:cs typeface="+mn-cs"/>
        </a:defRPr>
      </a:lvl3pPr>
      <a:lvl4pPr marL="1557040">
        <a:defRPr>
          <a:latin typeface="+mn-lt"/>
          <a:ea typeface="+mn-ea"/>
          <a:cs typeface="+mn-cs"/>
        </a:defRPr>
      </a:lvl4pPr>
      <a:lvl5pPr marL="2076054">
        <a:defRPr>
          <a:latin typeface="+mn-lt"/>
          <a:ea typeface="+mn-ea"/>
          <a:cs typeface="+mn-cs"/>
        </a:defRPr>
      </a:lvl5pPr>
      <a:lvl6pPr marL="2595067">
        <a:defRPr>
          <a:latin typeface="+mn-lt"/>
          <a:ea typeface="+mn-ea"/>
          <a:cs typeface="+mn-cs"/>
        </a:defRPr>
      </a:lvl6pPr>
      <a:lvl7pPr marL="3114081">
        <a:defRPr>
          <a:latin typeface="+mn-lt"/>
          <a:ea typeface="+mn-ea"/>
          <a:cs typeface="+mn-cs"/>
        </a:defRPr>
      </a:lvl7pPr>
      <a:lvl8pPr marL="3633094">
        <a:defRPr>
          <a:latin typeface="+mn-lt"/>
          <a:ea typeface="+mn-ea"/>
          <a:cs typeface="+mn-cs"/>
        </a:defRPr>
      </a:lvl8pPr>
      <a:lvl9pPr marL="415210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9013">
        <a:defRPr>
          <a:latin typeface="+mn-lt"/>
          <a:ea typeface="+mn-ea"/>
          <a:cs typeface="+mn-cs"/>
        </a:defRPr>
      </a:lvl2pPr>
      <a:lvl3pPr marL="1038027">
        <a:defRPr>
          <a:latin typeface="+mn-lt"/>
          <a:ea typeface="+mn-ea"/>
          <a:cs typeface="+mn-cs"/>
        </a:defRPr>
      </a:lvl3pPr>
      <a:lvl4pPr marL="1557040">
        <a:defRPr>
          <a:latin typeface="+mn-lt"/>
          <a:ea typeface="+mn-ea"/>
          <a:cs typeface="+mn-cs"/>
        </a:defRPr>
      </a:lvl4pPr>
      <a:lvl5pPr marL="2076054">
        <a:defRPr>
          <a:latin typeface="+mn-lt"/>
          <a:ea typeface="+mn-ea"/>
          <a:cs typeface="+mn-cs"/>
        </a:defRPr>
      </a:lvl5pPr>
      <a:lvl6pPr marL="2595067">
        <a:defRPr>
          <a:latin typeface="+mn-lt"/>
          <a:ea typeface="+mn-ea"/>
          <a:cs typeface="+mn-cs"/>
        </a:defRPr>
      </a:lvl6pPr>
      <a:lvl7pPr marL="3114081">
        <a:defRPr>
          <a:latin typeface="+mn-lt"/>
          <a:ea typeface="+mn-ea"/>
          <a:cs typeface="+mn-cs"/>
        </a:defRPr>
      </a:lvl7pPr>
      <a:lvl8pPr marL="3633094">
        <a:defRPr>
          <a:latin typeface="+mn-lt"/>
          <a:ea typeface="+mn-ea"/>
          <a:cs typeface="+mn-cs"/>
        </a:defRPr>
      </a:lvl8pPr>
      <a:lvl9pPr marL="415210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0712" y="3282950"/>
            <a:ext cx="4495800" cy="850649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5400" dirty="0" err="1">
                <a:latin typeface="Arial" panose="020B0604020202020204" pitchFamily="34" charset="0"/>
                <a:cs typeface="Arial" panose="020B0604020202020204" pitchFamily="34" charset="0"/>
              </a:rPr>
              <a:t>Etnocentrismo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1912" y="1086"/>
            <a:ext cx="6157913" cy="778401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E270EF-3CC6-4A5A-B161-C6D62A447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42524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Associando Raça a Desenvolvimento Cultural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917037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917037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5060211"/>
            <a:ext cx="5294397" cy="758316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Noção de Raça e Desenvolvimento Cultural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4796" y="5872208"/>
            <a:ext cx="5010449" cy="567828"/>
          </a:xfrm>
          <a:prstGeom prst="rect">
            <a:avLst/>
          </a:prstGeom>
        </p:spPr>
        <p:txBody>
          <a:bodyPr vert="horz" wrap="square" lIns="0" tIns="13696" rIns="0" bIns="0" rtlCol="0">
            <a:spAutoFit/>
          </a:bodyPr>
          <a:lstStyle/>
          <a:p>
            <a:pPr marL="216976" marR="5767" indent="-203280">
              <a:spcBef>
                <a:spcPts val="108"/>
              </a:spcBef>
              <a:buSzPct val="90000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passado, houve tentativas de associar a noção de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raça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ao desenvolvimento cultural.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5422" y="6602521"/>
            <a:ext cx="5438618" cy="567828"/>
          </a:xfrm>
          <a:prstGeom prst="rect">
            <a:avLst/>
          </a:prstGeom>
        </p:spPr>
        <p:txBody>
          <a:bodyPr vert="horz" wrap="square" lIns="0" tIns="13696" rIns="0" bIns="0" rtlCol="0">
            <a:spAutoFit/>
          </a:bodyPr>
          <a:lstStyle/>
          <a:p>
            <a:pPr marL="216976" marR="5767" indent="-203280">
              <a:spcBef>
                <a:spcPts val="108"/>
              </a:spcBef>
              <a:buSzPct val="90000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ideia era que certas raças eram superiores 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termos de progresso e civilização.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4602" y="5476222"/>
            <a:ext cx="4868447" cy="1359800"/>
          </a:xfrm>
          <a:prstGeom prst="rect">
            <a:avLst/>
          </a:prstGeom>
        </p:spPr>
        <p:txBody>
          <a:bodyPr vert="horz" wrap="square" lIns="0" tIns="147769" rIns="0" bIns="0" rtlCol="0">
            <a:spAutoFit/>
          </a:bodyPr>
          <a:lstStyle/>
          <a:p>
            <a:pPr marL="320058" marR="500992" indent="-203280">
              <a:spcBef>
                <a:spcPts val="766"/>
              </a:spcBef>
              <a:buSzPct val="90000"/>
              <a:buFont typeface="Calibri"/>
              <a:buChar char="•"/>
              <a:tabLst>
                <a:tab pos="322942" algn="l"/>
              </a:tabLst>
            </a:pP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teorias foram amplamente criticadas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revisadas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século XX.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>
              <a:spcBef>
                <a:spcPts val="766"/>
              </a:spcBef>
              <a:buSzPct val="90000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antropologia moderna rejeita a associação entre 	raça e desenvolvimento cultural.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93ACDBC-7859-90DB-649C-BE0BD7C69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5B6629-E7C8-5AE2-0913-7B6754CF2AAB}"/>
              </a:ext>
            </a:extLst>
          </p:cNvPr>
          <p:cNvSpPr txBox="1"/>
          <p:nvPr/>
        </p:nvSpPr>
        <p:spPr>
          <a:xfrm>
            <a:off x="6640313" y="5033696"/>
            <a:ext cx="544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Crítica e Revisão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638268"/>
            <a:ext cx="4244290" cy="1144185"/>
          </a:xfrm>
          <a:prstGeom prst="rect">
            <a:avLst/>
          </a:prstGeom>
        </p:spPr>
        <p:txBody>
          <a:bodyPr vert="horz" wrap="square" lIns="0" tIns="279679" rIns="0" bIns="0" rtlCol="0">
            <a:spAutoFit/>
          </a:bodyPr>
          <a:lstStyle/>
          <a:p>
            <a:pPr marL="14417" marR="5767">
              <a:spcBef>
                <a:spcPts val="2201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Exploração no Século XIX e Neocolonialismo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5422" y="1911350"/>
            <a:ext cx="5463490" cy="5047779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216976" marR="80015" indent="-203280">
              <a:spcBef>
                <a:spcPts val="142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o século XIX, o neocolonialismo europeu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uma forte ligação entre visões 	etnocêntricas e a exploração de territórios 	colonizados.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976" marR="37484" indent="-203280">
              <a:spcBef>
                <a:spcPts val="795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colonizadores europeus acreditavam na 	superioridade de sua própria cultura e buscavam 	impor seus valores e interesses sobre as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populações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976" marR="5767" indent="-203280">
              <a:spcBef>
                <a:spcPts val="880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visão etnocêntrica justificava a exploração 	econômica dos territórios colonizados, resultando 	em uma extração de recursos naturais e mão de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barata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976" marR="91548" indent="-203280">
              <a:spcBef>
                <a:spcPts val="789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disso, o neocolonialismo europeu também 	promoveu a imposição de estruturas políticas e 	sociais ocidentais sobre as sociedades colonizadas,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vezes resultando em opressão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marginalização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povos nativos.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1912" y="0"/>
            <a:ext cx="6157913" cy="77851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D4F3C0-5E85-0428-DD25-BF1B38935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312" y="1023495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Teorias Científicas Justificativas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786127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786127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4792737"/>
            <a:ext cx="5438618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Darwinismo Social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5422" y="5315962"/>
            <a:ext cx="5122177" cy="2234188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das primeiras teorias científicas utilizadas para justificar a exploração foi o Darwinismo Social. Essa teoria, baseada nas ideias de Charles Darwin sobre a seleção natural, afirmava que certos grupos humanos eram superiores a outros, e que a exploração e dominação eram justificadas pela suposta superioridade dos grupos dominantes.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4602" y="4799733"/>
            <a:ext cx="5427804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Teorias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4602" y="5315962"/>
            <a:ext cx="5126502" cy="2234188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 do Darwinismo Social, outras teorias científicas foram utilizadas para justificar a exploração, como o determinismo geográfico e o evolucionismo cultural. Essas teorias buscavam encontrar supostas diferenças biológicas e culturais entre os grupos humanos, e utilizavam essas diferenças para justificar a dominação e a exploração.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2BD78A8-4F46-2F0C-285A-C88E9F680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331" y="1022403"/>
            <a:ext cx="7830635" cy="449084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>
              <a:spcBef>
                <a:spcPts val="14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Crítica de Franz Boas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0092" y="1661933"/>
            <a:ext cx="3820067" cy="3573677"/>
          </a:xfrm>
          <a:prstGeom prst="rect">
            <a:avLst/>
          </a:prstGeom>
        </p:spPr>
        <p:txBody>
          <a:bodyPr vert="horz" wrap="square" lIns="0" tIns="135515" rIns="0" bIns="0" rtlCol="0">
            <a:spAutoFit/>
          </a:bodyPr>
          <a:lstStyle/>
          <a:p>
            <a:pPr marL="14417">
              <a:spcBef>
                <a:spcPts val="10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Oposição ao Evolucionismo Social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120382" indent="-203280">
              <a:spcBef>
                <a:spcPts val="795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 Boas foi um antropólogo 	pioneiro que questionou a 	hierarquia das raças proposta 	pelo evolucionismo social.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>
              <a:spcBef>
                <a:spcPts val="789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argumentou que as 	diferenças entre as culturas não 	podem ser explicadas pela 	superioridade ou inferioridade 	racial.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06360" y="1661933"/>
            <a:ext cx="3689952" cy="3573677"/>
          </a:xfrm>
          <a:prstGeom prst="rect">
            <a:avLst/>
          </a:prstGeom>
        </p:spPr>
        <p:txBody>
          <a:bodyPr vert="horz" wrap="square" lIns="0" tIns="135515" rIns="0" bIns="0" rtlCol="0">
            <a:spAutoFit/>
          </a:bodyPr>
          <a:lstStyle/>
          <a:p>
            <a:pPr marL="14417">
              <a:spcBef>
                <a:spcPts val="10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Crítica à Hierarquia das Raças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8650" indent="-203280">
              <a:spcBef>
                <a:spcPts val="795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Boas enfatizou a importância do 	ambiente cultural na formação 	das características de um 	grupo.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>
              <a:spcBef>
                <a:spcPts val="789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argumentou que as 	diferenças culturais são 	resultado de fatores históricos e 	sociais, não de características 	inatas ou biológicas.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72512" y="1661933"/>
            <a:ext cx="3581400" cy="2927346"/>
          </a:xfrm>
          <a:prstGeom prst="rect">
            <a:avLst/>
          </a:prstGeom>
        </p:spPr>
        <p:txBody>
          <a:bodyPr vert="horz" wrap="square" lIns="0" tIns="135515" rIns="0" bIns="0" rtlCol="0">
            <a:spAutoFit/>
          </a:bodyPr>
          <a:lstStyle/>
          <a:p>
            <a:pPr marL="14417">
              <a:spcBef>
                <a:spcPts val="1067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Revisão da Antropologia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>
              <a:spcBef>
                <a:spcPts val="795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crítica de Boas ao 	evolucionismo social foi 	fundamental para a revisão da 	antropologia no século XX.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64156" indent="-203280">
              <a:spcBef>
                <a:spcPts val="766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 abordagem influenciou o 	surgimento do relativismo 	cultural e a valorização da 	diversidade cultural.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14048C-3F74-1987-AF2D-3CC0917AF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17024"/>
            <a:ext cx="7830635" cy="449084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>
              <a:spcBef>
                <a:spcPts val="14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Revisão da Antropologia no Século XX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673439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673439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9678" y="4756721"/>
            <a:ext cx="5294398" cy="752494"/>
          </a:xfrm>
          <a:prstGeom prst="rect">
            <a:avLst/>
          </a:prstGeom>
        </p:spPr>
        <p:txBody>
          <a:bodyPr vert="horz" wrap="square" lIns="0" tIns="13696" rIns="0" bIns="0" rtlCol="0">
            <a:spAutoFit/>
          </a:bodyPr>
          <a:lstStyle/>
          <a:p>
            <a:pPr marL="14417">
              <a:spcBef>
                <a:spcPts val="10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 da Diversidade Cultural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3049" y="5629911"/>
            <a:ext cx="5014469" cy="1125465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século XX, a antropologia passou por uma revisão significativa, reconhecendo a importância da diversidade cultural e promovendo o respeito às diferentes culturas.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4602" y="4791646"/>
            <a:ext cx="5288992" cy="383162"/>
          </a:xfrm>
          <a:prstGeom prst="rect">
            <a:avLst/>
          </a:prstGeom>
        </p:spPr>
        <p:txBody>
          <a:bodyPr vert="horz" wrap="square" lIns="0" tIns="13696" rIns="0" bIns="0" rtlCol="0">
            <a:spAutoFit/>
          </a:bodyPr>
          <a:lstStyle/>
          <a:p>
            <a:pPr marL="14417">
              <a:spcBef>
                <a:spcPts val="108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Respeito às Diferentes Culturas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4602" y="5372280"/>
            <a:ext cx="5933361" cy="1125465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antropologia do século XX valorizou a necessidade de respeitar e compreender as diferentes culturas ao redor do mundo, buscando evitar visões etnocêntricas e promovendo o relativismo cultural.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51278AD-D0F3-E2F9-34F8-5290D71D3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09879"/>
            <a:ext cx="6075383" cy="452735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Etnocentrismo e Xenofobia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184" y="17589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9364" y="17589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80184" y="4897637"/>
            <a:ext cx="5438618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com Racismo e Xenofobia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4471" y="5375389"/>
            <a:ext cx="5008287" cy="1678733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 marR="5767">
              <a:spcBef>
                <a:spcPts val="129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Embora o etnocentrismo esteja relacionado ao racismo e à xenofobia, é importante destacar que são conceitos distintos. O etnocentrismo se refere à valorização da própria cultura, enquanto o racismo se baseia na discriminação racial e a xenofobia na aversão ao estrangeiro.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9364" y="4897637"/>
            <a:ext cx="5427805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Etnocentrismo e Xenofobia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9364" y="5375389"/>
            <a:ext cx="4925392" cy="1403192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está relacionado à xenofobia, pois a aversão ao estrangeiro muitas vezes é motivada pela valorização excessiva da própria cultura e pela falta de compreensão das diferenças.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644905F-80B1-3FFD-5C00-B78BD57C5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6786" y="1060214"/>
            <a:ext cx="7830635" cy="454920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>
              <a:spcBef>
                <a:spcPts val="142"/>
              </a:spcBef>
            </a:pPr>
            <a:r>
              <a:rPr sz="2838" spc="-96" dirty="0"/>
              <a:t>E</a:t>
            </a:r>
            <a:r>
              <a:rPr sz="2724" spc="-96" dirty="0">
                <a:latin typeface="Lucida Sans Unicode"/>
                <a:cs typeface="Lucida Sans Unicode"/>
              </a:rPr>
              <a:t>t</a:t>
            </a:r>
            <a:r>
              <a:rPr sz="2838" spc="-96" dirty="0"/>
              <a:t>nocen</a:t>
            </a:r>
            <a:r>
              <a:rPr sz="2724" spc="-96" dirty="0">
                <a:latin typeface="Lucida Sans Unicode"/>
                <a:cs typeface="Lucida Sans Unicode"/>
              </a:rPr>
              <a:t>tr</a:t>
            </a:r>
            <a:r>
              <a:rPr sz="2838" spc="-96" dirty="0"/>
              <a:t>i</a:t>
            </a:r>
            <a:r>
              <a:rPr sz="2724" spc="-96" dirty="0">
                <a:latin typeface="Lucida Sans Unicode"/>
                <a:cs typeface="Lucida Sans Unicode"/>
              </a:rPr>
              <a:t>s</a:t>
            </a:r>
            <a:r>
              <a:rPr sz="2838" spc="-96" dirty="0"/>
              <a:t>mo</a:t>
            </a:r>
            <a:r>
              <a:rPr sz="2838" spc="-210" dirty="0"/>
              <a:t> </a:t>
            </a:r>
            <a:r>
              <a:rPr sz="2838" spc="-119" dirty="0"/>
              <a:t>e</a:t>
            </a:r>
            <a:r>
              <a:rPr sz="2838" spc="-210" dirty="0"/>
              <a:t> </a:t>
            </a:r>
            <a:r>
              <a:rPr sz="2838" spc="-96" dirty="0"/>
              <a:t>In</a:t>
            </a:r>
            <a:r>
              <a:rPr sz="2724" spc="-96" dirty="0">
                <a:latin typeface="Lucida Sans Unicode"/>
                <a:cs typeface="Lucida Sans Unicode"/>
              </a:rPr>
              <a:t>t</a:t>
            </a:r>
            <a:r>
              <a:rPr sz="2838" spc="-96" dirty="0"/>
              <a:t>ole</a:t>
            </a:r>
            <a:r>
              <a:rPr sz="2724" spc="-96" dirty="0">
                <a:latin typeface="Lucida Sans Unicode"/>
                <a:cs typeface="Lucida Sans Unicode"/>
              </a:rPr>
              <a:t>r</a:t>
            </a:r>
            <a:r>
              <a:rPr sz="2838" spc="-96" dirty="0"/>
              <a:t>ância</a:t>
            </a:r>
            <a:r>
              <a:rPr sz="2838" spc="-210" dirty="0"/>
              <a:t> </a:t>
            </a:r>
            <a:r>
              <a:rPr sz="2838" spc="-40" dirty="0"/>
              <a:t>Religio</a:t>
            </a:r>
            <a:r>
              <a:rPr sz="2724" spc="-40" dirty="0">
                <a:latin typeface="Lucida Sans Unicode"/>
                <a:cs typeface="Lucida Sans Unicode"/>
              </a:rPr>
              <a:t>s</a:t>
            </a:r>
            <a:r>
              <a:rPr sz="2838" spc="-40" dirty="0"/>
              <a:t>a</a:t>
            </a:r>
            <a:endParaRPr sz="2838" dirty="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0659" y="18351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9839" y="18351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5957" y="4986062"/>
            <a:ext cx="5363320" cy="755404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>
              <a:spcBef>
                <a:spcPts val="12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entre Etnocentrismo e Intolerância Religiosa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0719" y="5831708"/>
            <a:ext cx="5134431" cy="1126193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pode levar à intolerância religiosa, pois é uma perspectiva que coloca a própria cultura e religião como superiores e desvaloriza ou rejeita outras culturas e religiões.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9839" y="4947173"/>
            <a:ext cx="5427805" cy="386072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>
              <a:spcBef>
                <a:spcPts val="12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Etnocentrismo Religioso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9839" y="5482682"/>
            <a:ext cx="5103435" cy="1122552"/>
          </a:xfrm>
          <a:prstGeom prst="rect">
            <a:avLst/>
          </a:prstGeom>
        </p:spPr>
        <p:txBody>
          <a:bodyPr vert="horz" wrap="square" lIns="0" tIns="14416" rIns="0" bIns="0" rtlCol="0">
            <a:spAutoFit/>
          </a:bodyPr>
          <a:lstStyle/>
          <a:p>
            <a:pPr marL="14417" marR="5767">
              <a:spcBef>
                <a:spcPts val="11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religioso ocorre quando uma religião se considera superior e verdadeira em relação às outras, levando à intolerância e discriminação religiosa.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F86DCFD-63DA-5580-8A13-34F84472F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4946" y="1007114"/>
            <a:ext cx="7830635" cy="449084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>
              <a:spcBef>
                <a:spcPts val="14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Etnocentrismo Religioso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708" y="16827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8888" y="16827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94470" y="4767521"/>
            <a:ext cx="5294398" cy="386072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>
              <a:spcBef>
                <a:spcPts val="12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na Visão Religiosa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9233" y="5337288"/>
            <a:ext cx="4921067" cy="1679462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religioso ocorre quando uma religião considera suas crenças, práticas e valores como superiores e julga negativamente outras religiões. Isso pode levar à intolerância religiosa e ao conflito entre diferentes grupos religiosos.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8888" y="4783821"/>
            <a:ext cx="5288992" cy="386072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>
              <a:spcBef>
                <a:spcPts val="12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Intolerância Religiosa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8413" y="5344489"/>
            <a:ext cx="5100552" cy="1403192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religioso pode levar à intolerância religiosa, onde pessoas de diferentes religiões são discriminadas, excluídas ou até mesmo alvo de violência devido às suas crenças religiosas.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41AD1CA-20B0-4E7A-4D96-19E76536B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2084" y="1008408"/>
            <a:ext cx="7830635" cy="461519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Rela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mo C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tur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sz="27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896" y="1577593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5076" y="1577593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65896" y="4631042"/>
            <a:ext cx="5014469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Relativismo Cultural?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5896" y="5110889"/>
            <a:ext cx="5438618" cy="1955732"/>
          </a:xfrm>
          <a:prstGeom prst="rect">
            <a:avLst/>
          </a:prstGeom>
        </p:spPr>
        <p:txBody>
          <a:bodyPr vert="horz" wrap="square" lIns="0" tIns="16578" rIns="0" bIns="0" rtlCol="0">
            <a:spAutoFit/>
          </a:bodyPr>
          <a:lstStyle/>
          <a:p>
            <a:pPr marL="14417" marR="5767">
              <a:spcBef>
                <a:spcPts val="129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relativismo cultural é uma perspectiva que reconhece e valoriza a diversidade cultural, afirmando que não há um padrão absoluto para julgar as práticas culturais de diferentes sociedades. Ele busca entender e respeitar as diferenças culturais, reconhecendo que cada cultura tem seus próprios valores, crenças e normas.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5076" y="4519578"/>
            <a:ext cx="6374896" cy="3138354"/>
          </a:xfrm>
          <a:prstGeom prst="rect">
            <a:avLst/>
          </a:prstGeom>
        </p:spPr>
        <p:txBody>
          <a:bodyPr vert="horz" wrap="square" lIns="0" tIns="141282" rIns="0" bIns="0" rtlCol="0">
            <a:spAutoFit/>
          </a:bodyPr>
          <a:lstStyle/>
          <a:p>
            <a:pPr marL="14417">
              <a:spcBef>
                <a:spcPts val="111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do Relativismo Cultural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236438" indent="-203280">
              <a:spcBef>
                <a:spcPts val="778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 a tolerância e o respeito pelas diferenças 	culturais.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>
              <a:spcBef>
                <a:spcPts val="766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Combate o etnocentrismo e a visão de superioridade 	de uma cultura sobre as outras.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242927" indent="-203280">
              <a:spcBef>
                <a:spcPts val="766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uma compreensão mais ampla e profunda 	da diversidade humana.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188142" indent="-203280">
              <a:spcBef>
                <a:spcPts val="766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 para a paz e a coexistência pacífica entre 	diferentes grupos étnicos e culturais.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CEC2B8-E443-5F4A-970F-26A93C0CE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25551"/>
            <a:ext cx="9286418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Cautelas no Relativismo Cultural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587225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4740" y="1587225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4694299"/>
            <a:ext cx="5438618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Limites do Relativismo Cultural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0184" y="5313868"/>
            <a:ext cx="5438618" cy="1125465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Embora o relativismo cultural seja uma abordagem valiosa para compreender e respeitar diferentes culturas, é importante ter cautela para evitar a normalização de práticas desumanas.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4740" y="4694299"/>
            <a:ext cx="5427805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Respeito Universal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54739" y="5246340"/>
            <a:ext cx="5427805" cy="1125465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Embora as práticas culturais variem, existem valores universais que devem ser respeitados em todas as culturas, como a dignidade humana e os direitos fundamentais.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E18650F-B1AD-9BF5-CD38-9285B412E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5422" y="2116113"/>
            <a:ext cx="4777690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ao Etnocentrismo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5422" y="955449"/>
            <a:ext cx="5276832" cy="944751"/>
          </a:xfrm>
          <a:prstGeom prst="rect">
            <a:avLst/>
          </a:prstGeom>
        </p:spPr>
        <p:txBody>
          <a:bodyPr vert="horz" wrap="square" lIns="0" tIns="82174" rIns="0" bIns="0" rtlCol="0">
            <a:spAutoFit/>
          </a:bodyPr>
          <a:lstStyle/>
          <a:p>
            <a:pPr marL="14417" marR="5767">
              <a:spcBef>
                <a:spcPts val="647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Definição do termo e sua aplicação nas relações culturais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5422" y="2978150"/>
            <a:ext cx="5692090" cy="2435732"/>
          </a:xfrm>
          <a:prstGeom prst="rect">
            <a:avLst/>
          </a:prstGeom>
        </p:spPr>
        <p:txBody>
          <a:bodyPr vert="horz" wrap="square" lIns="0" tIns="14416" rIns="0" bIns="0" rtlCol="0">
            <a:spAutoFit/>
          </a:bodyPr>
          <a:lstStyle/>
          <a:p>
            <a:pPr marL="216976" marR="154983" indent="-203280">
              <a:spcBef>
                <a:spcPts val="114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é a tendência de avaliar outras 	culturas com base nos valores e padrões da própria 	cultura.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976" marR="204001" indent="-203280">
              <a:spcBef>
                <a:spcPts val="766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fenômeno comum que pode levar à falta de 	compreensão e respeito pelas diferenças culturais.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976" marR="5767" indent="-203280">
              <a:spcBef>
                <a:spcPts val="806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pode ocorrer em várias áreas, como 	na política, economia, religião e nas interações 	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1912" y="0"/>
            <a:ext cx="6157913" cy="7785100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CAB204A-2A15-3C81-B899-F0610C6E35C9}"/>
              </a:ext>
            </a:extLst>
          </p:cNvPr>
          <p:cNvCxnSpPr>
            <a:cxnSpLocks/>
          </p:cNvCxnSpPr>
          <p:nvPr/>
        </p:nvCxnSpPr>
        <p:spPr>
          <a:xfrm>
            <a:off x="7681912" y="0"/>
            <a:ext cx="0" cy="778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FA62A866-096B-C70A-596E-1EE3CCB13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16185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Consequências da Visão Etnocêntrica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6827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6827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4787489"/>
            <a:ext cx="5294397" cy="388984"/>
          </a:xfrm>
          <a:prstGeom prst="rect">
            <a:avLst/>
          </a:prstGeom>
        </p:spPr>
        <p:txBody>
          <a:bodyPr vert="horz" wrap="square" lIns="0" tIns="19462" rIns="0" bIns="0" rtlCol="0">
            <a:spAutoFit/>
          </a:bodyPr>
          <a:lstStyle/>
          <a:p>
            <a:pPr marL="14417">
              <a:spcBef>
                <a:spcPts val="153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Apropriação Cultural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5422" y="5318626"/>
            <a:ext cx="5438618" cy="1126193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216976" marR="5767" indent="-203280">
              <a:spcBef>
                <a:spcPts val="142"/>
              </a:spcBef>
              <a:buSzPct val="87096"/>
              <a:buFont typeface="Calibri"/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pode levar à apropriação cultural, 	onde elementos culturais de um grupo são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adotados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comercializados por outro grupo sem 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devido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compreensão.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4601" y="4703852"/>
            <a:ext cx="5427805" cy="1445582"/>
          </a:xfrm>
          <a:prstGeom prst="rect">
            <a:avLst/>
          </a:prstGeom>
        </p:spPr>
        <p:txBody>
          <a:bodyPr vert="horz" wrap="square" lIns="0" tIns="141282" rIns="0" bIns="0" rtlCol="0">
            <a:spAutoFit/>
          </a:bodyPr>
          <a:lstStyle/>
          <a:p>
            <a:pPr marL="14417" algn="just">
              <a:spcBef>
                <a:spcPts val="111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Discriminação e Preconceito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58" marR="5767" indent="-203280" algn="just">
              <a:spcBef>
                <a:spcPts val="778"/>
              </a:spcBef>
              <a:buSzPct val="87096"/>
              <a:buFont typeface="Calibri"/>
              <a:buChar char="•"/>
              <a:tabLst>
                <a:tab pos="322942" algn="l"/>
              </a:tabLst>
            </a:pP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Oetnocentrismo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levar à discriminação e ao 	preconceito contra grupos que são considerados 	diferentes ou inferiores.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445A83-D2B9-2D9B-0D7E-7F5D3B626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312" y="1016185"/>
            <a:ext cx="7825690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Tarefa para a Classe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6827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6827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1" y="4854701"/>
            <a:ext cx="11006985" cy="2006131"/>
          </a:xfrm>
          <a:prstGeom prst="rect">
            <a:avLst/>
          </a:prstGeom>
        </p:spPr>
        <p:txBody>
          <a:bodyPr vert="horz" wrap="square" lIns="0" tIns="147769" rIns="0" bIns="0" rtlCol="0">
            <a:spAutoFit/>
          </a:bodyPr>
          <a:lstStyle/>
          <a:p>
            <a:pPr marL="14417">
              <a:spcBef>
                <a:spcPts val="116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uma reflexão escrita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17" marR="5767">
              <a:spcBef>
                <a:spcPts val="783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tarefa desta semana, pedimos que cada aluno desenvolva uma reflexão escrita sobre um exemplo contemporâneo de etnocentrismo e suas consequências. Você pode escolher um caso atual que tenha chamado sua atenção, como uma situação de discriminação cultural, preconceito étnico ou intolerância religiosa. Analise as causas e os impactos desse exemplo de etnocentrismo, discutindo possíveis soluções e formas de promover a compreensão e o respeito entre diferentes culturas.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6DA1383-94FE-AC10-0AEF-AB55FBEF1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20577"/>
            <a:ext cx="7830635" cy="452735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Elementos do Etnocentrismo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5422" y="1572436"/>
            <a:ext cx="10584583" cy="844098"/>
          </a:xfrm>
          <a:prstGeom prst="rect">
            <a:avLst/>
          </a:prstGeom>
        </p:spPr>
        <p:txBody>
          <a:bodyPr vert="horz" wrap="square" lIns="0" tIns="12975" rIns="0" bIns="0" rtlCol="0">
            <a:spAutoFit/>
          </a:bodyPr>
          <a:lstStyle/>
          <a:p>
            <a:pPr marL="14417" marR="5767">
              <a:spcBef>
                <a:spcPts val="10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é uma visão de mundo que valoriza a cultura e os costumes de um grupo específico, considerando-os superiores aos de outras culturas. Essa perspectiva pode ser observada em diversos aspectos da vida, como cultura, hábitos, religião, idioma e formas de vida.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5422" y="2563656"/>
            <a:ext cx="4625290" cy="383889"/>
          </a:xfrm>
          <a:prstGeom prst="rect">
            <a:avLst/>
          </a:prstGeom>
        </p:spPr>
        <p:txBody>
          <a:bodyPr vert="horz" wrap="square" lIns="0" tIns="14416" rIns="0" bIns="0" rtlCol="0">
            <a:spAutoFit/>
          </a:bodyPr>
          <a:lstStyle/>
          <a:p>
            <a:pPr marL="14417">
              <a:spcBef>
                <a:spcPts val="114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do Etnocentrismo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3140862"/>
            <a:ext cx="8719274" cy="43010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EC1AAE-B9E9-E69A-FA2B-EF740D1A8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0332" y="1011705"/>
            <a:ext cx="7830635" cy="449084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>
              <a:spcBef>
                <a:spcPts val="14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Origens da Palavra Etnocentrismo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9113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9113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19643" y="5055400"/>
            <a:ext cx="2979979" cy="1126193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14417" marR="5767">
              <a:spcBef>
                <a:spcPts val="14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termo 'etnocentrismo' é formado pelos radicais 'etno' e 'centrismo', que possuem significados específicos: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8434" y="5055401"/>
            <a:ext cx="3446282" cy="1402463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215535" marR="5767" indent="-201839">
              <a:spcBef>
                <a:spcPts val="136"/>
              </a:spcBef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'Etno' se refere a 'etnia' ou 'grupo 	étnico', que representa a 	identidade cultural, social e 	histórica compartilhada por um 	grupo de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54340" y="5055400"/>
            <a:ext cx="3598682" cy="1957189"/>
          </a:xfrm>
          <a:prstGeom prst="rect">
            <a:avLst/>
          </a:prstGeom>
        </p:spPr>
        <p:txBody>
          <a:bodyPr vert="horz" wrap="square" lIns="0" tIns="18021" rIns="0" bIns="0" rtlCol="0">
            <a:spAutoFit/>
          </a:bodyPr>
          <a:lstStyle/>
          <a:p>
            <a:pPr marL="215535" marR="5767" indent="-201839">
              <a:spcBef>
                <a:spcPts val="142"/>
              </a:spcBef>
              <a:buChar char="•"/>
              <a:tabLst>
                <a:tab pos="21986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'Centrismo' indica a ideia de 	centralização, foco ou 	perspectiva. Nesse contexto, se 	refere à tendência de considerar 	a própria cultura como o centro 	de referência para avaliar e 	interpretar outras culturas.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07A56F-3A38-003E-4707-45BB5DF50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7321" y="1016185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Definição de Etnocentrismo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42083" y="1687069"/>
            <a:ext cx="10594674" cy="1722581"/>
          </a:xfrm>
          <a:prstGeom prst="rect">
            <a:avLst/>
          </a:prstGeom>
        </p:spPr>
        <p:txBody>
          <a:bodyPr vert="horz" wrap="square" lIns="0" tIns="141282" rIns="0" bIns="0" rtlCol="0">
            <a:spAutoFit/>
          </a:bodyPr>
          <a:lstStyle/>
          <a:p>
            <a:pPr marL="14417">
              <a:spcBef>
                <a:spcPts val="1112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de Mundo Baseada na Própria Cultura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17" marR="5767">
              <a:spcBef>
                <a:spcPts val="77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é uma visão de mundo em que uma pessoa ou grupo considera a sua própria cultura como superior ou mais importante do que as outras culturas. Essa perspectiva é baseada em valores, crenças e costumes específicos de uma determinada sociedade, e tende a desconsiderar ou menosprezar as práticas culturais diferentes.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A8BC4E-6D93-AB89-513F-D3AC9B726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27993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Perspectiva de Everardo Rocha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77818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77818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4890682"/>
            <a:ext cx="3566669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 Etnocêntrica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5422" y="5425215"/>
            <a:ext cx="5016937" cy="1678734"/>
          </a:xfrm>
          <a:prstGeom prst="rect">
            <a:avLst/>
          </a:prstGeom>
        </p:spPr>
        <p:txBody>
          <a:bodyPr vert="horz" wrap="square" lIns="0" tIns="16579" rIns="0" bIns="0" rtlCol="0">
            <a:spAutoFit/>
          </a:bodyPr>
          <a:lstStyle/>
          <a:p>
            <a:pPr marL="14417" marR="5767">
              <a:spcBef>
                <a:spcPts val="131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Everardo Rocha, um renomado antropólogo brasileiro, descreve a visão etnocêntrica como sendo centrada no grupo próprio, onde os valores, crenças e práticas culturais desse grupo são considerados superiores ou ideais em comparação com os de outros grupos.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3401" y="4890682"/>
            <a:ext cx="5359006" cy="753949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da Perspectiva de Everardo Rocha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23401" y="5794547"/>
            <a:ext cx="4821593" cy="1678734"/>
          </a:xfrm>
          <a:prstGeom prst="rect">
            <a:avLst/>
          </a:prstGeom>
        </p:spPr>
        <p:txBody>
          <a:bodyPr vert="horz" wrap="square" lIns="0" tIns="16579" rIns="0" bIns="0" rtlCol="0">
            <a:spAutoFit/>
          </a:bodyPr>
          <a:lstStyle/>
          <a:p>
            <a:pPr marL="14417" marR="5767">
              <a:spcBef>
                <a:spcPts val="131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perspectiva de Everardo Rocha nos ajuda a compreender como o etnocentrismo pode levar à intolerância e à discriminação, pois a visão de mundo baseada no grupo próprio pode levar a uma falta de compreensão e respeito pelas culturas diferentes.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3AFD5B9-F89C-B4EF-917C-F35320934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099" y="1020577"/>
            <a:ext cx="7830635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Relação com Racismo e Xenofobia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099" y="1725692"/>
            <a:ext cx="7603213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Diferenciação entre etnocentrismo, racismo e xenofobia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7860" y="2568475"/>
            <a:ext cx="3262450" cy="2654523"/>
          </a:xfrm>
          <a:prstGeom prst="rect">
            <a:avLst/>
          </a:prstGeom>
        </p:spPr>
        <p:txBody>
          <a:bodyPr vert="horz" wrap="square" lIns="0" tIns="8650" rIns="0" bIns="0" rtlCol="0">
            <a:spAutoFit/>
          </a:bodyPr>
          <a:lstStyle/>
          <a:p>
            <a:pPr marL="14417" marR="5767">
              <a:lnSpc>
                <a:spcPct val="107100"/>
              </a:lnSpc>
              <a:spcBef>
                <a:spcPts val="6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é a tendência de um grupo étnico ou cultural de julgar outras culturas com base em seus próprios valores e crenças, considerando-as inferiores. Ele está relacionado à visão de mundo limitada e à falta de compreensão das diferenças culturais.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3596" y="2568475"/>
            <a:ext cx="3284075" cy="3247250"/>
          </a:xfrm>
          <a:prstGeom prst="rect">
            <a:avLst/>
          </a:prstGeom>
        </p:spPr>
        <p:txBody>
          <a:bodyPr vert="horz" wrap="square" lIns="0" tIns="8650" rIns="0" bIns="0" rtlCol="0">
            <a:spAutoFit/>
          </a:bodyPr>
          <a:lstStyle/>
          <a:p>
            <a:pPr marL="14417" marR="5767">
              <a:lnSpc>
                <a:spcPct val="107100"/>
              </a:lnSpc>
              <a:spcBef>
                <a:spcPts val="6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racismo, por sua vez, é a discriminação e o preconceito com base na raça, considerando uma raça superior ou inferior a outra. Ele é fundamentado em ideias falsas de superioridade racial e pode levar à exclusão, marginalização e violência contra determinados grupos raciais.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29502" y="2568475"/>
            <a:ext cx="3201901" cy="2654523"/>
          </a:xfrm>
          <a:prstGeom prst="rect">
            <a:avLst/>
          </a:prstGeom>
        </p:spPr>
        <p:txBody>
          <a:bodyPr vert="horz" wrap="square" lIns="0" tIns="8650" rIns="0" bIns="0" rtlCol="0">
            <a:spAutoFit/>
          </a:bodyPr>
          <a:lstStyle/>
          <a:p>
            <a:pPr marL="14417" marR="5767">
              <a:lnSpc>
                <a:spcPct val="107100"/>
              </a:lnSpc>
              <a:spcBef>
                <a:spcPts val="6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xenofobia é o medo, aversão ou ódio em relação a estrangeiros ou pessoas de outras nacionalidades. Ela está relacionada à rejeição de pessoas que são consideradas diferentes ou estranhas, muitas vezes resultando em discriminação e violência.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EF7E49-85C7-7434-CE7F-2B678D515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422" y="1028486"/>
            <a:ext cx="5844490" cy="452735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nocen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sz="2554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Raci</a:t>
            </a:r>
            <a:r>
              <a:rPr sz="272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838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422" y="1911350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602" y="1911350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75422" y="5026721"/>
            <a:ext cx="5294397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Etnocentrismo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5422" y="5568950"/>
            <a:ext cx="5438618" cy="1121097"/>
          </a:xfrm>
          <a:prstGeom prst="rect">
            <a:avLst/>
          </a:prstGeom>
        </p:spPr>
        <p:txBody>
          <a:bodyPr vert="horz" wrap="square" lIns="0" tIns="12975" rIns="0" bIns="0" rtlCol="0">
            <a:spAutoFit/>
          </a:bodyPr>
          <a:lstStyle/>
          <a:p>
            <a:pPr marL="14417" marR="5767">
              <a:spcBef>
                <a:spcPts val="10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etnocentrismo é a tendência de avaliar outras culturas com base nos valores e padrões da própria cultura. Ele classifica as diferenças culturais com base na etnia.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54602" y="5020486"/>
            <a:ext cx="5288991" cy="384617"/>
          </a:xfrm>
          <a:prstGeom prst="rect">
            <a:avLst/>
          </a:prstGeom>
        </p:spPr>
        <p:txBody>
          <a:bodyPr vert="horz" wrap="square" lIns="0" tIns="15137" rIns="0" bIns="0" rtlCol="0">
            <a:spAutoFit/>
          </a:bodyPr>
          <a:lstStyle/>
          <a:p>
            <a:pPr marL="14417">
              <a:spcBef>
                <a:spcPts val="119"/>
              </a:spcBef>
            </a:pPr>
            <a:r>
              <a:rPr sz="24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Racismo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4602" y="5568950"/>
            <a:ext cx="5427804" cy="844098"/>
          </a:xfrm>
          <a:prstGeom prst="rect">
            <a:avLst/>
          </a:prstGeom>
        </p:spPr>
        <p:txBody>
          <a:bodyPr vert="horz" wrap="square" lIns="0" tIns="12975" rIns="0" bIns="0" rtlCol="0">
            <a:spAutoFit/>
          </a:bodyPr>
          <a:lstStyle/>
          <a:p>
            <a:pPr marL="14417" marR="5767">
              <a:spcBef>
                <a:spcPts val="10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racismo, por outro lado, parte da noção de 'raça' e é a discriminação ou preconceito baseado na suposta superioridade de uma raça sobre outra.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3EB99F-3CA9-1732-8A85-4B16E47F3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1134" y="1002100"/>
            <a:ext cx="6149290" cy="446900"/>
          </a:xfrm>
          <a:prstGeom prst="rect">
            <a:avLst/>
          </a:prstGeom>
        </p:spPr>
        <p:txBody>
          <a:bodyPr vert="horz" wrap="square" lIns="0" tIns="15858" rIns="0" bIns="0" rtlCol="0">
            <a:spAutoFit/>
          </a:bodyPr>
          <a:lstStyle/>
          <a:p>
            <a:pPr marL="14417">
              <a:spcBef>
                <a:spcPts val="125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Desuso da Noção de Raça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184" y="1678285"/>
            <a:ext cx="5438618" cy="2962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9364" y="1678285"/>
            <a:ext cx="5427805" cy="29625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61134" y="4821577"/>
            <a:ext cx="5457668" cy="2145424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lnSpc>
                <a:spcPct val="111100"/>
              </a:lnSpc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noção de raça está em desuso na antropologia e sociologia devido à compreensão de que não existem raças biologicamente distintas entre os seres humanos. A raça é uma construção social que foi utilizada historicamente para justificar a discriminação e a hierarquização de grupos humanos com base em características físicas.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59363" y="4821577"/>
            <a:ext cx="5427805" cy="2452879"/>
          </a:xfrm>
          <a:prstGeom prst="rect">
            <a:avLst/>
          </a:prstGeom>
        </p:spPr>
        <p:txBody>
          <a:bodyPr vert="horz" wrap="square" lIns="0" tIns="17300" rIns="0" bIns="0" rtlCol="0">
            <a:spAutoFit/>
          </a:bodyPr>
          <a:lstStyle/>
          <a:p>
            <a:pPr marL="14417" marR="5767">
              <a:lnSpc>
                <a:spcPct val="111100"/>
              </a:lnSpc>
              <a:spcBef>
                <a:spcPts val="13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do século XX, a antropologia e a sociologia passaram a adotar uma abordagem mais cultural e social, reconhecendo a diversidade humana como resultado de diferentes contextos históricos, sociais e culturais. Essa mudança de perspectiva levou ao desuso da noção de raça como uma categoria biológica ou determinante de características e comportamentos.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80FE1B-727C-B0CF-4ED3-EC9B4DBE2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" y="234950"/>
            <a:ext cx="675827" cy="675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1771</Words>
  <Application>Microsoft Office PowerPoint</Application>
  <PresentationFormat>Personalizar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Lucida Sans Unicode</vt:lpstr>
      <vt:lpstr>Office Theme</vt:lpstr>
      <vt:lpstr>Etnocentrismo</vt:lpstr>
      <vt:lpstr>Definição do termo e sua aplicação nas relações culturais</vt:lpstr>
      <vt:lpstr>Elementos do Etnocentrismo</vt:lpstr>
      <vt:lpstr>Origens da Palavra Etnocentrismo</vt:lpstr>
      <vt:lpstr>Definição de Etnocentrismo</vt:lpstr>
      <vt:lpstr>Perspectiva de Everardo Rocha</vt:lpstr>
      <vt:lpstr>Relação com Racismo e Xenofobia</vt:lpstr>
      <vt:lpstr>Etnocentrismo vs. Racismo</vt:lpstr>
      <vt:lpstr>Desuso da Noção de Raça</vt:lpstr>
      <vt:lpstr>Associando Raça a Desenvolvimento Cultural</vt:lpstr>
      <vt:lpstr>Exploração no Século XIX e Neocolonialismo</vt:lpstr>
      <vt:lpstr>Teorias Científicas Justificativas</vt:lpstr>
      <vt:lpstr>Crítica de Franz Boas</vt:lpstr>
      <vt:lpstr>Revisão da Antropologia no Século XX</vt:lpstr>
      <vt:lpstr>Etnocentrismo e Xenofobia</vt:lpstr>
      <vt:lpstr>Etnocentrismo e Intolerância Religiosa</vt:lpstr>
      <vt:lpstr>Etnocentrismo Religioso</vt:lpstr>
      <vt:lpstr>Relativismo Cultural</vt:lpstr>
      <vt:lpstr>Cautelas no Relativismo Cultural</vt:lpstr>
      <vt:lpstr>Consequências da Visão Etnocêntrica</vt:lpstr>
      <vt:lpstr>Tarefa para a Classe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Etnocentrismo</dc:title>
  <cp:lastModifiedBy>Rafael Silveira</cp:lastModifiedBy>
  <cp:revision>2</cp:revision>
  <dcterms:created xsi:type="dcterms:W3CDTF">2024-01-26T17:12:28Z</dcterms:created>
  <dcterms:modified xsi:type="dcterms:W3CDTF">2024-02-02T16:10:45Z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2024-01-26T00:00:00Z</vt:filetime>
  </property>
  <property fmtid="{D5CDD505-2E9C-101B-9397-08002B2CF9AE}" pid="5" name="Producer">
    <vt:lpwstr>pdf-lib (https://github.com/Hopding/pdf-lib)</vt:lpwstr>
  </property>
</Properties>
</file>