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4630400" cy="8229600"/>
  <p:notesSz cx="12192000" cy="82296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5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02" autoAdjust="0"/>
    <p:restoredTop sz="96374" autoAdjust="0"/>
  </p:normalViewPr>
  <p:slideViewPr>
    <p:cSldViewPr>
      <p:cViewPr varScale="1">
        <p:scale>
          <a:sx n="96" d="100"/>
          <a:sy n="96" d="100"/>
        </p:scale>
        <p:origin x="2922" y="84"/>
      </p:cViewPr>
      <p:guideLst>
        <p:guide orient="horz" pos="2880"/>
        <p:guide pos="259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217FB-B09C-4423-962F-91FE021030E0}" type="datetimeFigureOut">
              <a:rPr lang="pt-BR" smtClean="0"/>
              <a:t>29/01/2024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625850" y="1028700"/>
            <a:ext cx="4940300" cy="2778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219200" y="3960813"/>
            <a:ext cx="9753600" cy="32400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7816850"/>
            <a:ext cx="5283200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6905625" y="7816850"/>
            <a:ext cx="5283200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56380-D2A3-4EC6-90FA-F04052F25D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9296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56380-D2A3-4EC6-90FA-F04052F25D59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9314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97280" y="1988186"/>
            <a:ext cx="12435840" cy="470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6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94560" y="3591561"/>
            <a:ext cx="102412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49789" y="538186"/>
            <a:ext cx="7588758" cy="470898"/>
          </a:xfrm>
        </p:spPr>
        <p:txBody>
          <a:bodyPr lIns="0" tIns="0" rIns="0" bIns="0"/>
          <a:lstStyle>
            <a:lvl1pPr>
              <a:defRPr sz="306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49789" y="963933"/>
            <a:ext cx="11281410" cy="276999"/>
          </a:xfrm>
        </p:spPr>
        <p:txBody>
          <a:bodyPr lIns="0" tIns="0" rIns="0" bIns="0"/>
          <a:lstStyle>
            <a:lvl1pPr>
              <a:defRPr sz="180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49789" y="538186"/>
            <a:ext cx="7588758" cy="470898"/>
          </a:xfrm>
        </p:spPr>
        <p:txBody>
          <a:bodyPr lIns="0" tIns="0" rIns="0" bIns="0"/>
          <a:lstStyle>
            <a:lvl1pPr>
              <a:defRPr sz="306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31520" y="1475105"/>
            <a:ext cx="6364224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534656" y="1475105"/>
            <a:ext cx="6364224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49789" y="538186"/>
            <a:ext cx="7588758" cy="470898"/>
          </a:xfrm>
        </p:spPr>
        <p:txBody>
          <a:bodyPr lIns="0" tIns="0" rIns="0" bIns="0"/>
          <a:lstStyle>
            <a:lvl1pPr>
              <a:defRPr sz="306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49789" y="538186"/>
            <a:ext cx="7588758" cy="392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49789" y="963933"/>
            <a:ext cx="1128141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974336" y="5964556"/>
            <a:ext cx="468172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31520" y="5964556"/>
            <a:ext cx="33649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533888" y="5964556"/>
            <a:ext cx="33649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48640">
        <a:defRPr>
          <a:latin typeface="+mn-lt"/>
          <a:ea typeface="+mn-ea"/>
          <a:cs typeface="+mn-cs"/>
        </a:defRPr>
      </a:lvl2pPr>
      <a:lvl3pPr marL="1097280">
        <a:defRPr>
          <a:latin typeface="+mn-lt"/>
          <a:ea typeface="+mn-ea"/>
          <a:cs typeface="+mn-cs"/>
        </a:defRPr>
      </a:lvl3pPr>
      <a:lvl4pPr marL="1645920">
        <a:defRPr>
          <a:latin typeface="+mn-lt"/>
          <a:ea typeface="+mn-ea"/>
          <a:cs typeface="+mn-cs"/>
        </a:defRPr>
      </a:lvl4pPr>
      <a:lvl5pPr marL="2194560">
        <a:defRPr>
          <a:latin typeface="+mn-lt"/>
          <a:ea typeface="+mn-ea"/>
          <a:cs typeface="+mn-cs"/>
        </a:defRPr>
      </a:lvl5pPr>
      <a:lvl6pPr marL="2743200">
        <a:defRPr>
          <a:latin typeface="+mn-lt"/>
          <a:ea typeface="+mn-ea"/>
          <a:cs typeface="+mn-cs"/>
        </a:defRPr>
      </a:lvl6pPr>
      <a:lvl7pPr marL="3291840">
        <a:defRPr>
          <a:latin typeface="+mn-lt"/>
          <a:ea typeface="+mn-ea"/>
          <a:cs typeface="+mn-cs"/>
        </a:defRPr>
      </a:lvl7pPr>
      <a:lvl8pPr marL="3840480">
        <a:defRPr>
          <a:latin typeface="+mn-lt"/>
          <a:ea typeface="+mn-ea"/>
          <a:cs typeface="+mn-cs"/>
        </a:defRPr>
      </a:lvl8pPr>
      <a:lvl9pPr marL="438912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48640">
        <a:defRPr>
          <a:latin typeface="+mn-lt"/>
          <a:ea typeface="+mn-ea"/>
          <a:cs typeface="+mn-cs"/>
        </a:defRPr>
      </a:lvl2pPr>
      <a:lvl3pPr marL="1097280">
        <a:defRPr>
          <a:latin typeface="+mn-lt"/>
          <a:ea typeface="+mn-ea"/>
          <a:cs typeface="+mn-cs"/>
        </a:defRPr>
      </a:lvl3pPr>
      <a:lvl4pPr marL="1645920">
        <a:defRPr>
          <a:latin typeface="+mn-lt"/>
          <a:ea typeface="+mn-ea"/>
          <a:cs typeface="+mn-cs"/>
        </a:defRPr>
      </a:lvl4pPr>
      <a:lvl5pPr marL="2194560">
        <a:defRPr>
          <a:latin typeface="+mn-lt"/>
          <a:ea typeface="+mn-ea"/>
          <a:cs typeface="+mn-cs"/>
        </a:defRPr>
      </a:lvl5pPr>
      <a:lvl6pPr marL="2743200">
        <a:defRPr>
          <a:latin typeface="+mn-lt"/>
          <a:ea typeface="+mn-ea"/>
          <a:cs typeface="+mn-cs"/>
        </a:defRPr>
      </a:lvl6pPr>
      <a:lvl7pPr marL="3291840">
        <a:defRPr>
          <a:latin typeface="+mn-lt"/>
          <a:ea typeface="+mn-ea"/>
          <a:cs typeface="+mn-cs"/>
        </a:defRPr>
      </a:lvl7pPr>
      <a:lvl8pPr marL="3840480">
        <a:defRPr>
          <a:latin typeface="+mn-lt"/>
          <a:ea typeface="+mn-ea"/>
          <a:cs typeface="+mn-cs"/>
        </a:defRPr>
      </a:lvl8pPr>
      <a:lvl9pPr marL="438912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6207" y="3163134"/>
            <a:ext cx="4638294" cy="1437830"/>
          </a:xfrm>
          <a:prstGeom prst="rect">
            <a:avLst/>
          </a:prstGeom>
        </p:spPr>
        <p:txBody>
          <a:bodyPr vert="horz" wrap="square" lIns="0" tIns="153924" rIns="0" bIns="0" rtlCol="0">
            <a:spAutoFit/>
          </a:bodyPr>
          <a:lstStyle/>
          <a:p>
            <a:pPr marL="15240" marR="6096">
              <a:lnSpc>
                <a:spcPts val="5040"/>
              </a:lnSpc>
              <a:spcBef>
                <a:spcPts val="1212"/>
              </a:spcBef>
            </a:pPr>
            <a:r>
              <a:rPr sz="5100" spc="-132" dirty="0"/>
              <a:t>In</a:t>
            </a:r>
            <a:r>
              <a:rPr sz="4800" spc="-132" dirty="0">
                <a:latin typeface="Tahoma"/>
                <a:cs typeface="Tahoma"/>
              </a:rPr>
              <a:t>tr</a:t>
            </a:r>
            <a:r>
              <a:rPr sz="5100" spc="-132" dirty="0"/>
              <a:t>od</a:t>
            </a:r>
            <a:r>
              <a:rPr sz="4800" spc="-132" dirty="0">
                <a:latin typeface="Tahoma"/>
                <a:cs typeface="Tahoma"/>
              </a:rPr>
              <a:t>u</a:t>
            </a:r>
            <a:r>
              <a:rPr sz="5100" spc="-132" dirty="0"/>
              <a:t>ção</a:t>
            </a:r>
            <a:r>
              <a:rPr sz="5100" spc="-438" dirty="0"/>
              <a:t> </a:t>
            </a:r>
            <a:r>
              <a:rPr sz="5100" spc="-402" dirty="0"/>
              <a:t>à </a:t>
            </a:r>
            <a:r>
              <a:rPr sz="5100" spc="-114" dirty="0"/>
              <a:t>C</a:t>
            </a:r>
            <a:r>
              <a:rPr sz="4800" spc="-114" dirty="0">
                <a:latin typeface="Tahoma"/>
                <a:cs typeface="Tahoma"/>
              </a:rPr>
              <a:t>u</a:t>
            </a:r>
            <a:r>
              <a:rPr sz="5100" spc="-114" dirty="0"/>
              <a:t>l</a:t>
            </a:r>
            <a:r>
              <a:rPr sz="4800" spc="-114" dirty="0">
                <a:latin typeface="Tahoma"/>
                <a:cs typeface="Tahoma"/>
              </a:rPr>
              <a:t>tur</a:t>
            </a:r>
            <a:r>
              <a:rPr sz="5100" spc="-114" dirty="0"/>
              <a:t>a</a:t>
            </a:r>
            <a:r>
              <a:rPr sz="5100" spc="-468" dirty="0"/>
              <a:t> </a:t>
            </a:r>
            <a:r>
              <a:rPr sz="5100" spc="-126" dirty="0"/>
              <a:t>B</a:t>
            </a:r>
            <a:r>
              <a:rPr sz="4800" spc="-126" dirty="0">
                <a:latin typeface="Tahoma"/>
                <a:cs typeface="Tahoma"/>
              </a:rPr>
              <a:t>r</a:t>
            </a:r>
            <a:r>
              <a:rPr sz="5100" spc="-126" dirty="0"/>
              <a:t>a</a:t>
            </a:r>
            <a:r>
              <a:rPr sz="4800" spc="-126" dirty="0">
                <a:latin typeface="Tahoma"/>
                <a:cs typeface="Tahoma"/>
              </a:rPr>
              <a:t>s</a:t>
            </a:r>
            <a:r>
              <a:rPr sz="5100" spc="-126" dirty="0"/>
              <a:t>ilei</a:t>
            </a:r>
            <a:r>
              <a:rPr sz="4800" spc="-126" dirty="0">
                <a:latin typeface="Tahoma"/>
                <a:cs typeface="Tahoma"/>
              </a:rPr>
              <a:t>r</a:t>
            </a:r>
            <a:r>
              <a:rPr sz="5100" spc="-126" dirty="0"/>
              <a:t>a</a:t>
            </a:r>
            <a:endParaRPr sz="5100" dirty="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78916" y="0"/>
            <a:ext cx="5943601" cy="823813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BB60AAB-571C-8096-8DB0-5EA88E3AFC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88727" y="910777"/>
            <a:ext cx="9106510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Migração Italiana e Outros Fluxos Migratórios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8727" y="1753821"/>
            <a:ext cx="5749289" cy="31318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68540" y="1753822"/>
            <a:ext cx="5749200" cy="31318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92040" y="5071042"/>
            <a:ext cx="5745976" cy="322396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Processos Migratórios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8727" y="5557296"/>
            <a:ext cx="5267706" cy="929870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>
              <a:lnSpc>
                <a:spcPct val="112500"/>
              </a:lnSpc>
              <a:spcBef>
                <a:spcPts val="114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o século XIX, o Brasil recebeu um grande fluxo de imigrantes italianos em busca de melhores oportunidades de trabalho e qualidade de vida.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68540" y="5071042"/>
            <a:ext cx="5749200" cy="322396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Outros Fluxos Significativos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68540" y="5545908"/>
            <a:ext cx="5405628" cy="929870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>
              <a:lnSpc>
                <a:spcPct val="112500"/>
              </a:lnSpc>
              <a:spcBef>
                <a:spcPts val="114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Além da migração italiana, o Brasil também recebeu fluxos migratórios significativos de outras origens, como alemães, japoneses e sírios-libaneses.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AD91116-E831-0A08-6390-D671FE332D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5548" y="979493"/>
            <a:ext cx="7591251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Geografia e Diversidade Cultural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18739" y="1649250"/>
            <a:ext cx="6322357" cy="318035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marR="46482">
              <a:spcBef>
                <a:spcPts val="120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 das grandes dimensões territoriais brasileiras na diversidade cultural.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92202" indent="-214884">
              <a:spcBef>
                <a:spcPts val="81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Brasil possui uma extensão territorial vasta, o que 	contribui para a diversidade cultural do país.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176022" indent="-214884">
              <a:spcBef>
                <a:spcPts val="852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diversidade geográfica, com diferentes biomas e 	climas, influencia a cultura e as tradições de cada 	região.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096" indent="-214884">
              <a:spcBef>
                <a:spcPts val="942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 estado brasileiro possui características únicas, 	como culinária, danças, festas e artesanato, que 	refletem a diversidade cultural do país.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86799" y="0"/>
            <a:ext cx="5943601" cy="82296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E447D85-1D82-AE82-C8E9-0263F285F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5486" y="928326"/>
            <a:ext cx="6819313" cy="444737"/>
          </a:xfrm>
          <a:prstGeom prst="rect">
            <a:avLst/>
          </a:prstGeom>
        </p:spPr>
        <p:txBody>
          <a:bodyPr vert="horz" wrap="square" lIns="0" tIns="13716" rIns="0" bIns="0" rtlCol="0">
            <a:spAutoFit/>
          </a:bodyPr>
          <a:lstStyle/>
          <a:p>
            <a:pPr marL="15240">
              <a:spcBef>
                <a:spcPts val="108"/>
              </a:spcBef>
            </a:pPr>
            <a:r>
              <a:rPr sz="2800" spc="-96" dirty="0">
                <a:latin typeface="Arial" panose="020B0604020202020204" pitchFamily="34" charset="0"/>
                <a:cs typeface="Arial" panose="020B0604020202020204" pitchFamily="34" charset="0"/>
              </a:rPr>
              <a:t>Exemplos</a:t>
            </a:r>
            <a:r>
              <a:rPr sz="2800" spc="-25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8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800" spc="-20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84" dirty="0">
                <a:latin typeface="Arial" panose="020B0604020202020204" pitchFamily="34" charset="0"/>
                <a:cs typeface="Arial" panose="020B0604020202020204" pitchFamily="34" charset="0"/>
              </a:rPr>
              <a:t>Diversidade</a:t>
            </a:r>
            <a:r>
              <a:rPr sz="2800" spc="-20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4" dirty="0">
                <a:latin typeface="Arial" panose="020B0604020202020204" pitchFamily="34" charset="0"/>
                <a:cs typeface="Arial" panose="020B0604020202020204" pitchFamily="34" charset="0"/>
              </a:rPr>
              <a:t>Cultural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95962" y="1589897"/>
            <a:ext cx="11781838" cy="59638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marR="6096">
              <a:lnSpc>
                <a:spcPct val="109400"/>
              </a:lnSpc>
              <a:spcBef>
                <a:spcPts val="120"/>
              </a:spcBef>
            </a:pPr>
            <a:r>
              <a:rPr spc="-126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pc="-84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48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</a:t>
            </a:r>
            <a:r>
              <a:rPr spc="-66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8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spc="-72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48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spc="-66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país</a:t>
            </a:r>
            <a:r>
              <a:rPr spc="-24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66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conhecido 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spc="-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4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sua</a:t>
            </a:r>
            <a:r>
              <a:rPr spc="-72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36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riqueza</a:t>
            </a:r>
            <a:r>
              <a:rPr spc="-66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8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pc="-72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4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diversidade</a:t>
            </a:r>
            <a:r>
              <a:rPr spc="-66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2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cultural.</a:t>
            </a:r>
            <a:r>
              <a:rPr spc="-24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72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pc="-114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24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seguir,</a:t>
            </a:r>
            <a:r>
              <a:rPr spc="24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destacamos</a:t>
            </a:r>
            <a:r>
              <a:rPr spc="-18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66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algumas</a:t>
            </a:r>
            <a:r>
              <a:rPr spc="-18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2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manifestações culturais</a:t>
            </a:r>
            <a:r>
              <a:rPr spc="-36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3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presentes</a:t>
            </a:r>
            <a:r>
              <a:rPr spc="-36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2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spc="-78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42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diferentes</a:t>
            </a:r>
            <a:r>
              <a:rPr spc="-36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3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regiões </a:t>
            </a:r>
            <a:r>
              <a:rPr spc="-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spc="-84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2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país</a:t>
            </a:r>
            <a:r>
              <a:rPr spc="-12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8739" y="3147225"/>
            <a:ext cx="9789149" cy="415190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E26F5A8-6BC1-9029-12ED-61DD06FFB4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21DC90F-8D87-B701-F4D7-64E37B24912E}"/>
              </a:ext>
            </a:extLst>
          </p:cNvPr>
          <p:cNvSpPr txBox="1"/>
          <p:nvPr/>
        </p:nvSpPr>
        <p:spPr>
          <a:xfrm>
            <a:off x="1095962" y="2466697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Manifestações Culturais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5547" y="941642"/>
            <a:ext cx="3212592" cy="4585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2800" spc="-60" dirty="0">
                <a:latin typeface="Arial" panose="020B0604020202020204" pitchFamily="34" charset="0"/>
                <a:cs typeface="Arial" panose="020B0604020202020204" pitchFamily="34" charset="0"/>
              </a:rPr>
              <a:t>Costumes</a:t>
            </a:r>
            <a:r>
              <a:rPr sz="2800" spc="-34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48" dirty="0">
                <a:latin typeface="Arial" panose="020B0604020202020204" pitchFamily="34" charset="0"/>
                <a:cs typeface="Arial" panose="020B0604020202020204" pitchFamily="34" charset="0"/>
              </a:rPr>
              <a:t>Brasileiros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5364" y="1720831"/>
            <a:ext cx="5749200" cy="3132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75166" y="1720831"/>
            <a:ext cx="5749200" cy="31320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43000" y="5048890"/>
            <a:ext cx="2665187" cy="321627"/>
          </a:xfrm>
          <a:prstGeom prst="rect">
            <a:avLst/>
          </a:prstGeom>
        </p:spPr>
        <p:txBody>
          <a:bodyPr vert="horz" wrap="square" lIns="0" tIns="13716" rIns="0" bIns="0" rtlCol="0">
            <a:spAutoFit/>
          </a:bodyPr>
          <a:lstStyle/>
          <a:p>
            <a:pPr marL="15240">
              <a:spcBef>
                <a:spcPts val="108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Influências Morais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8737" y="5654823"/>
            <a:ext cx="5755825" cy="5693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17932" marR="6096" indent="-203454">
              <a:spcBef>
                <a:spcPts val="120"/>
              </a:spcBef>
              <a:buSzPct val="86206"/>
              <a:buFont typeface="Ryo Clean PlusN M"/>
              <a:buChar char="•"/>
              <a:tabLst>
                <a:tab pos="217932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cultura brasileira é marcada por uma variedade de costumes que refletem as influências morais do país.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6520" y="6399734"/>
            <a:ext cx="5688043" cy="851772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217932" marR="6096" indent="-203454" algn="just">
              <a:spcBef>
                <a:spcPts val="162"/>
              </a:spcBef>
              <a:buSzPct val="86206"/>
              <a:buFont typeface="Ryo Clean PlusN M"/>
              <a:buChar char="•"/>
              <a:tabLst>
                <a:tab pos="217932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Valores como hospitalidade, respeito aos mais velhos e senso de comunidade são fortemente enraizados na sociedade brasileira.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75165" y="5597976"/>
            <a:ext cx="5749200" cy="1623778"/>
          </a:xfrm>
          <a:prstGeom prst="rect">
            <a:avLst/>
          </a:prstGeom>
        </p:spPr>
        <p:txBody>
          <a:bodyPr vert="horz" wrap="square" lIns="0" tIns="134874" rIns="0" bIns="0" rtlCol="0">
            <a:spAutoFit/>
          </a:bodyPr>
          <a:lstStyle/>
          <a:p>
            <a:pPr marL="320040" marR="6096" indent="-203454">
              <a:spcBef>
                <a:spcPts val="756"/>
              </a:spcBef>
              <a:buSzPct val="86206"/>
              <a:buFont typeface="Ryo Clean PlusN M"/>
              <a:buChar char="•"/>
              <a:tabLst>
                <a:tab pos="32004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diversidade religiosa no Brasil contribui para uma rica variedade de costumes.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" marR="122682" indent="-203454">
              <a:spcBef>
                <a:spcPts val="798"/>
              </a:spcBef>
              <a:buSzPct val="86206"/>
              <a:buFont typeface="Ryo Clean PlusN M"/>
              <a:buChar char="•"/>
              <a:tabLst>
                <a:tab pos="32004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sincretismo religioso, especialmente entre o catolicismo e as religiões afro-brasileiras, resultou em práticas e celebrações únicas.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850E400-CD68-F905-A4C6-E7620A695606}"/>
              </a:ext>
            </a:extLst>
          </p:cNvPr>
          <p:cNvSpPr txBox="1"/>
          <p:nvPr/>
        </p:nvSpPr>
        <p:spPr>
          <a:xfrm>
            <a:off x="7375165" y="5025348"/>
            <a:ext cx="5356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Influências Religiosas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945AA9C7-2BD6-AF69-E6D0-7FBCF4B432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5548" y="974048"/>
            <a:ext cx="9106510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Culinária Brasileira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56839" y="1487442"/>
            <a:ext cx="11112246" cy="4909293"/>
          </a:xfrm>
          <a:prstGeom prst="rect">
            <a:avLst/>
          </a:prstGeom>
        </p:spPr>
        <p:txBody>
          <a:bodyPr vert="horz" wrap="square" lIns="0" tIns="150114" rIns="0" bIns="0" rtlCol="0">
            <a:spAutoFit/>
          </a:bodyPr>
          <a:lstStyle/>
          <a:p>
            <a:pPr marL="15240">
              <a:spcBef>
                <a:spcPts val="1182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Pratos Típicos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indent="-217932">
              <a:spcBef>
                <a:spcPts val="1068"/>
              </a:spcBef>
              <a:buSzPct val="90000"/>
              <a:buFont typeface="Sylfaen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Feijoada: Um prato tradicional brasileiro feito com feijão preto e várias partes do porco.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indent="-217932">
              <a:spcBef>
                <a:spcPts val="1170"/>
              </a:spcBef>
              <a:buSzPct val="90000"/>
              <a:buFont typeface="Sylfaen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Acarajé: Um bolinho frito de massa de feijão-fradinho recheado com vatapá, camarão seco e outros ingredientes.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marR="195072" indent="-217932">
              <a:spcBef>
                <a:spcPts val="900"/>
              </a:spcBef>
              <a:buSzPct val="90000"/>
              <a:buFont typeface="Sylfaen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Moqueca: Um ensopado de peixe ou frutos do mar cozido em um molho de tomate, cebola, pimentão e leite de coco.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indent="-217932">
              <a:spcBef>
                <a:spcPts val="1170"/>
              </a:spcBef>
              <a:buSzPct val="90000"/>
              <a:buFont typeface="Sylfaen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Brigadeiro: Um doce de chocolate feito com leite condensado, manteiga e chocolate em pó.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830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Ingredientes Diversos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indent="-217932">
              <a:spcBef>
                <a:spcPts val="1158"/>
              </a:spcBef>
              <a:buSzPct val="90000"/>
              <a:buFont typeface="Sylfaen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Mandioca: Um tubérculo usado em várias preparações, como pão de queijo e farofa.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indent="-217932">
              <a:spcBef>
                <a:spcPts val="1080"/>
              </a:spcBef>
              <a:buSzPct val="90000"/>
              <a:buFont typeface="Sylfaen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Dendê: Um óleo de palma usado na culinária baiana, dando um sabor característico aos pratos.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indent="-217932">
              <a:spcBef>
                <a:spcPts val="1080"/>
              </a:spcBef>
              <a:buSzPct val="90000"/>
              <a:buFont typeface="Sylfaen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Tapioca: Uma farinha feita a partir da mandioca, usada para fazer crepes e tapiocas recheadas.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indent="-217932">
              <a:spcBef>
                <a:spcPts val="1080"/>
              </a:spcBef>
              <a:buSzPct val="90000"/>
              <a:buFont typeface="Sylfaen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Açaí: Uma fruta roxa nativa da Amazônia, usada para fazer sucos e tigelas de açaí.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39C540B-EF77-93C1-5050-2AD39F5029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5548" y="934341"/>
            <a:ext cx="8012100" cy="444737"/>
          </a:xfrm>
          <a:prstGeom prst="rect">
            <a:avLst/>
          </a:prstGeom>
        </p:spPr>
        <p:txBody>
          <a:bodyPr vert="horz" wrap="square" lIns="0" tIns="13716" rIns="0" bIns="0" rtlCol="0">
            <a:spAutoFit/>
          </a:bodyPr>
          <a:lstStyle/>
          <a:p>
            <a:pPr marL="15240">
              <a:spcBef>
                <a:spcPts val="108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Influências Europeias na Cultura Brasileira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2296" y="1631644"/>
            <a:ext cx="5749200" cy="3132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48550" y="1631645"/>
            <a:ext cx="5765763" cy="31319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28898" y="4908740"/>
            <a:ext cx="5702598" cy="328551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15240">
              <a:spcBef>
                <a:spcPts val="162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Reconhecimento da Influência Europeia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43000" y="5403689"/>
            <a:ext cx="5006340" cy="1404231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 marR="6096">
              <a:spcBef>
                <a:spcPts val="150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cultura brasileira é rica e diversa, e uma das principais influências é a europeia. O carnaval, por exemplo, é uma festa popular que tem suas raízes na Europa, trazendo elementos como as máscaras, fantasias e desfiles.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61708" y="4908740"/>
            <a:ext cx="5747026" cy="328551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15240">
              <a:spcBef>
                <a:spcPts val="162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Outros Elementos Culturais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61708" y="5403689"/>
            <a:ext cx="5765759" cy="1679690"/>
          </a:xfrm>
          <a:prstGeom prst="rect">
            <a:avLst/>
          </a:prstGeom>
        </p:spPr>
        <p:txBody>
          <a:bodyPr vert="horz" wrap="square" lIns="0" tIns="17525" rIns="0" bIns="0" rtlCol="0">
            <a:spAutoFit/>
          </a:bodyPr>
          <a:lstStyle/>
          <a:p>
            <a:pPr marL="15240" marR="6096">
              <a:spcBef>
                <a:spcPts val="137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Além do carnaval, a influência europeia pode ser vista em outros aspectos da cultura brasileira, como a música. Gêneros como o samba e o frevo têm influências europeias, mas também incorporam elementos africanos e indígenas, criando uma mistura única e vibrante.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B302C93-2F3F-A49A-EDA4-4D9B5A094D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8739" y="996400"/>
            <a:ext cx="9106510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Influência Indígena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8739" y="1661425"/>
            <a:ext cx="5749200" cy="31318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1400" y="1661425"/>
            <a:ext cx="5749200" cy="31318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18739" y="5012128"/>
            <a:ext cx="5749197" cy="325473"/>
          </a:xfrm>
          <a:prstGeom prst="rect">
            <a:avLst/>
          </a:prstGeom>
        </p:spPr>
        <p:txBody>
          <a:bodyPr vert="horz" wrap="square" lIns="0" tIns="17525" rIns="0" bIns="0" rtlCol="0">
            <a:spAutoFit/>
          </a:bodyPr>
          <a:lstStyle/>
          <a:p>
            <a:pPr marL="15240">
              <a:spcBef>
                <a:spcPts val="137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Alimentos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8740" y="5549859"/>
            <a:ext cx="5749197" cy="1126462"/>
          </a:xfrm>
          <a:prstGeom prst="rect">
            <a:avLst/>
          </a:prstGeom>
        </p:spPr>
        <p:txBody>
          <a:bodyPr vert="horz" wrap="square" lIns="0" tIns="18288" rIns="0" bIns="0" rtlCol="0">
            <a:spAutoFit/>
          </a:bodyPr>
          <a:lstStyle/>
          <a:p>
            <a:pPr marL="15240" marR="6096">
              <a:spcBef>
                <a:spcPts val="144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influência indígena na culinária brasileira é evidente em pratos como o açaí, a mandioca e o peixe. Esses alimentos são amplamente consumidos e apreciados em todo o país.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91400" y="5044752"/>
            <a:ext cx="5749197" cy="325473"/>
          </a:xfrm>
          <a:prstGeom prst="rect">
            <a:avLst/>
          </a:prstGeom>
        </p:spPr>
        <p:txBody>
          <a:bodyPr vert="horz" wrap="square" lIns="0" tIns="17525" rIns="0" bIns="0" rtlCol="0">
            <a:spAutoFit/>
          </a:bodyPr>
          <a:lstStyle/>
          <a:p>
            <a:pPr marL="15240">
              <a:spcBef>
                <a:spcPts val="137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Vocabulário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91400" y="5582483"/>
            <a:ext cx="5749199" cy="1126462"/>
          </a:xfrm>
          <a:prstGeom prst="rect">
            <a:avLst/>
          </a:prstGeom>
        </p:spPr>
        <p:txBody>
          <a:bodyPr vert="horz" wrap="square" lIns="0" tIns="18288" rIns="0" bIns="0" rtlCol="0">
            <a:spAutoFit/>
          </a:bodyPr>
          <a:lstStyle/>
          <a:p>
            <a:pPr marL="15240" marR="6096">
              <a:spcBef>
                <a:spcPts val="144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cultura indígena também deixou sua marca no vocabulário brasileiro. Muitas palavras de origem indígena são usadas diariamente, como "caipirinha", "tapioca" e "tucano".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B784188-E54A-12E7-ACD4-4956A00EC5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6800" y="979493"/>
            <a:ext cx="3023616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Influência Africana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66800" y="1531528"/>
            <a:ext cx="12344400" cy="5166543"/>
          </a:xfrm>
          <a:prstGeom prst="rect">
            <a:avLst/>
          </a:prstGeom>
        </p:spPr>
        <p:txBody>
          <a:bodyPr vert="horz" wrap="square" lIns="0" tIns="143256" rIns="0" bIns="0" rtlCol="0">
            <a:spAutoFit/>
          </a:bodyPr>
          <a:lstStyle/>
          <a:p>
            <a:pPr marL="15240">
              <a:spcBef>
                <a:spcPts val="1128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Religião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194310" indent="-214884">
              <a:spcBef>
                <a:spcPts val="81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herança africana é fortemente presente na religião brasileira, especialmente no Candomblé e na Umbanda, que 	combinam elementos das religiões africanas com o catolicismo.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08"/>
              </a:spcBef>
              <a:buSzPct val="87096"/>
              <a:buFont typeface="Calibri"/>
              <a:buChar char="•"/>
              <a:tabLst>
                <a:tab pos="33832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rituais, as divindades e as práticas espirituais dessas religiões refletem a influência africana na cultura brasileira.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128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Culinária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852"/>
              </a:spcBef>
              <a:buSzPct val="87096"/>
              <a:buFont typeface="Calibri"/>
              <a:buChar char="•"/>
              <a:tabLst>
                <a:tab pos="33832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culinária brasileira também foi profundamente influenciada pela cultura africana.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781812" indent="-214884">
              <a:spcBef>
                <a:spcPts val="81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Pratos como o acarajé, a feijoada e o vatapá são exemplos de alimentos tradicionais que têm suas raízes na 	culinária africana.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128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Capoeira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89610" indent="-214884">
              <a:spcBef>
                <a:spcPts val="654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capoeira é uma expressão cultural e uma forma de arte marcial que combina dança, música e movimentos 	acrobáticos.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183642" indent="-214884">
              <a:spcBef>
                <a:spcPts val="81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Originada nos tempos da escravidão, a capoeira foi desenvolvida pelos africanos trazidos para o Brasil como uma 	forma de resistência e preservação de suas tradições.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08"/>
              </a:spcBef>
              <a:buSzPct val="87096"/>
              <a:buFont typeface="Calibri"/>
              <a:buChar char="•"/>
              <a:tabLst>
                <a:tab pos="33832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Hoje em dia, a capoeira é reconhecida como uma manifestação cultural brasileira e é praticada em todo o mundo.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A45EE9D-9B06-84BE-FE60-D89387B49E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2136" y="960980"/>
            <a:ext cx="5023863" cy="447815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Cultura Brasileira Atual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5475" y="1591260"/>
            <a:ext cx="5749200" cy="3132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15200" y="1599046"/>
            <a:ext cx="5749200" cy="31320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82076" y="4911459"/>
            <a:ext cx="4824861" cy="325473"/>
          </a:xfrm>
          <a:prstGeom prst="rect">
            <a:avLst/>
          </a:prstGeom>
        </p:spPr>
        <p:txBody>
          <a:bodyPr vert="horz" wrap="square" lIns="0" tIns="17525" rIns="0" bIns="0" rtlCol="0">
            <a:spAutoFit/>
          </a:bodyPr>
          <a:lstStyle/>
          <a:p>
            <a:pPr marL="15240">
              <a:spcBef>
                <a:spcPts val="137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 das Indústrias Culturais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2076" y="5425131"/>
            <a:ext cx="4404324" cy="1494255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 marR="6096">
              <a:spcBef>
                <a:spcPts val="132"/>
              </a:spcBef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indústrias culturais têm desempenhado um papel significativo na disseminação e popularização da cultura brasileira. Elas têm contribuído para a promoção de artistas e manifestações culturais, como o hip hop e o funk.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02910" y="4899067"/>
            <a:ext cx="1257995" cy="325473"/>
          </a:xfrm>
          <a:prstGeom prst="rect">
            <a:avLst/>
          </a:prstGeom>
        </p:spPr>
        <p:txBody>
          <a:bodyPr vert="horz" wrap="square" lIns="0" tIns="17525" rIns="0" bIns="0" rtlCol="0">
            <a:spAutoFit/>
          </a:bodyPr>
          <a:lstStyle/>
          <a:p>
            <a:pPr marL="15240">
              <a:spcBef>
                <a:spcPts val="137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 Hop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02910" y="5355203"/>
            <a:ext cx="2941092" cy="2232919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 marR="6096">
              <a:spcBef>
                <a:spcPts val="132"/>
              </a:spcBef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hip hop é um gênero musical e movimento cultural que surgiu nos Estados Unidos e se espalhou pelo mundo, incluindo o Brasil. Ele tem sido uma forma de expressão para muitos artistas brasileiros, abordando questões sociais, políticas e culturais.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049170" y="4899067"/>
            <a:ext cx="783988" cy="325473"/>
          </a:xfrm>
          <a:prstGeom prst="rect">
            <a:avLst/>
          </a:prstGeom>
        </p:spPr>
        <p:txBody>
          <a:bodyPr vert="horz" wrap="square" lIns="0" tIns="17525" rIns="0" bIns="0" rtlCol="0">
            <a:spAutoFit/>
          </a:bodyPr>
          <a:lstStyle/>
          <a:p>
            <a:pPr marL="15240">
              <a:spcBef>
                <a:spcPts val="137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049170" y="5355203"/>
            <a:ext cx="2858262" cy="2479140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 marR="6096">
              <a:spcBef>
                <a:spcPts val="132"/>
              </a:spcBef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funk é um gênero musical originário dos Estados Unidos e popularizado no Brasil. Ele tem suas raízes na música negra e afro- brasileira, e tem sido uma forma de expressão artística e cultural para muitos brasileiros. O funk tem influenciado a música, a dança e a moda no país.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70231A6-6CA2-B6AC-C31E-3724C3CBC0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959487"/>
            <a:ext cx="9106510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Elementos de Resistência Cultural</a:t>
            </a: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0600" y="1676400"/>
            <a:ext cx="2184768" cy="322396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Bossa Nova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0600" y="2270873"/>
            <a:ext cx="2475737" cy="2788456"/>
          </a:xfrm>
          <a:prstGeom prst="rect">
            <a:avLst/>
          </a:prstGeom>
        </p:spPr>
        <p:txBody>
          <a:bodyPr vert="horz" wrap="square" lIns="0" tIns="18288" rIns="0" bIns="0" rtlCol="0">
            <a:spAutoFit/>
          </a:bodyPr>
          <a:lstStyle/>
          <a:p>
            <a:pPr marL="15240" marR="6096">
              <a:spcBef>
                <a:spcPts val="144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bossa nova é um gênero musical brasileiro que surgiu na década de 1950. Até hoje, a bossa nova continua sendo uma influência importante na música brasileira, com suas melodias suaves e harmonias sofisticadas.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36683" y="1676400"/>
            <a:ext cx="1800202" cy="322396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Tropicália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36683" y="2270873"/>
            <a:ext cx="2281427" cy="2788456"/>
          </a:xfrm>
          <a:prstGeom prst="rect">
            <a:avLst/>
          </a:prstGeom>
        </p:spPr>
        <p:txBody>
          <a:bodyPr vert="horz" wrap="square" lIns="0" tIns="18288" rIns="0" bIns="0" rtlCol="0">
            <a:spAutoFit/>
          </a:bodyPr>
          <a:lstStyle/>
          <a:p>
            <a:pPr marL="15240" marR="6096">
              <a:spcBef>
                <a:spcPts val="144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Tropicália foi um movimento cultural que surgiu na década de 1960. Sua mistura de diferentes estilos musicais e influências artísticas ainda é uma parte significativa da cultura brasileira atual.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82765" y="1676400"/>
            <a:ext cx="2470404" cy="322396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Cinema Novo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82764" y="2270873"/>
            <a:ext cx="2470404" cy="345402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 marR="6096">
              <a:spcBef>
                <a:spcPts val="150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Cinema Novo foi um movimento cinematográfico brasileiro que surgiu na década de 1960. Seus filmes abordavam temas sociais e políticos e ainda são considerados referências importantes para o cinema brasileiro.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828848" y="1676400"/>
            <a:ext cx="3498694" cy="322396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Literatura Marginal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828847" y="2270873"/>
            <a:ext cx="2473452" cy="2881558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 marR="6096">
              <a:spcBef>
                <a:spcPts val="150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literatura marginal é um movimento literário brasileiro que surgiu na década de 1970. Seus escritores abordavam temas relacionados à periferia e à marginalização social, e suas obras ainda são lidas e estudadas hoje.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C2D47801-F686-1656-7155-4F04C9EE58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8739" y="940205"/>
            <a:ext cx="5129661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Formação Étnica do Brasil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24246" y="1524000"/>
            <a:ext cx="7105353" cy="5429948"/>
          </a:xfrm>
          <a:prstGeom prst="rect">
            <a:avLst/>
          </a:prstGeom>
        </p:spPr>
        <p:txBody>
          <a:bodyPr vert="horz" wrap="square" lIns="0" tIns="134874" rIns="0" bIns="0" rtlCol="0">
            <a:spAutoFit/>
          </a:bodyPr>
          <a:lstStyle/>
          <a:p>
            <a:pPr marL="15240">
              <a:spcBef>
                <a:spcPts val="1062"/>
              </a:spcBef>
            </a:pPr>
            <a:r>
              <a:rPr sz="2000" dirty="0" err="1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Contribuições</a:t>
            </a: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Indígenas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" marR="650748" indent="-203454">
              <a:spcBef>
                <a:spcPts val="756"/>
              </a:spcBef>
              <a:buSzPct val="86206"/>
              <a:buFont typeface="Calibri"/>
              <a:buChar char="•"/>
              <a:tabLst>
                <a:tab pos="320040" algn="l"/>
                <a:tab pos="321564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indígenas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são os primeiros habitantes do Brasil e contribuíram significativamente para a cultura brasileira.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" marR="21336" indent="-203454">
              <a:spcBef>
                <a:spcPts val="756"/>
              </a:spcBef>
              <a:buSzPct val="86206"/>
              <a:buFont typeface="Calibri"/>
              <a:buChar char="•"/>
              <a:tabLst>
                <a:tab pos="320040" algn="l"/>
                <a:tab pos="321564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Suas contribuições incluem a língua, a culinária, as técnicas agrícolas e a medicina tradicional.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776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Contribuições dos Africanos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" marR="599694" indent="-203454">
              <a:spcBef>
                <a:spcPts val="756"/>
              </a:spcBef>
              <a:buSzPct val="86206"/>
              <a:buFont typeface="Calibri"/>
              <a:buChar char="•"/>
              <a:tabLst>
                <a:tab pos="320040" algn="l"/>
                <a:tab pos="321564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Os africanos foram trazidos como escravos para o Brasil durante o período colonial.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" marR="172212" indent="-203454">
              <a:spcBef>
                <a:spcPts val="840"/>
              </a:spcBef>
              <a:buSzPct val="86206"/>
              <a:buFont typeface="Calibri"/>
              <a:buChar char="•"/>
              <a:tabLst>
                <a:tab pos="320040" algn="l"/>
                <a:tab pos="321564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Sua influência é evidente na música, na dança, na religião e na culinária brasileira.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776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Contribuições dos Portugueses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" marR="6096" indent="-203454">
              <a:spcBef>
                <a:spcPts val="756"/>
              </a:spcBef>
              <a:buSzPct val="86206"/>
              <a:buFont typeface="Calibri"/>
              <a:buChar char="•"/>
              <a:tabLst>
                <a:tab pos="320040" algn="l"/>
                <a:tab pos="321564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Os portugueses foram os colonizadores do Brasil e trouxeram sua língua, sua religião e sua arquitetura.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" marR="73152" indent="-203454">
              <a:spcBef>
                <a:spcPts val="756"/>
              </a:spcBef>
              <a:buSzPct val="86206"/>
              <a:buFont typeface="Calibri"/>
              <a:buChar char="•"/>
              <a:tabLst>
                <a:tab pos="320040" algn="l"/>
                <a:tab pos="321564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 cultura brasileira também foi influenciada pela cultura europeia trazida pelos portugueses.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86799" y="-8534"/>
            <a:ext cx="5943601" cy="823813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071A9D5-6457-A942-A51E-97F83D4160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6800" y="971704"/>
            <a:ext cx="9106510" cy="447815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Exemplos de Manifestações Culturais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18739" y="1648307"/>
            <a:ext cx="11157204" cy="851772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15240" marR="6096" algn="just">
              <a:spcBef>
                <a:spcPts val="162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cultura brasileira é extremamente rica e diversa, refletindo a história e as influências de diferentes regiões e grupos étnicos. Abaixo estão alguns exemplos de manifestações culturais do Brasil, abrangendo a cultura popular, sertaneja, do Centro-Oeste, sulista, nordestina, nortista e folclore.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8739" y="2743735"/>
            <a:ext cx="6249470" cy="327782"/>
          </a:xfrm>
          <a:prstGeom prst="rect">
            <a:avLst/>
          </a:prstGeom>
        </p:spPr>
        <p:txBody>
          <a:bodyPr vert="horz" wrap="square" lIns="0" tIns="19812" rIns="0" bIns="0" rtlCol="0">
            <a:spAutoFit/>
          </a:bodyPr>
          <a:lstStyle/>
          <a:p>
            <a:pPr marL="15240">
              <a:spcBef>
                <a:spcPts val="156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Exemplos de Manifestações Culturais Brasileiras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" y="3405094"/>
            <a:ext cx="11184940" cy="303214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78ED2A6-A393-8C3F-3957-AEC438D7E9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6800" y="1013050"/>
            <a:ext cx="4711118" cy="321627"/>
          </a:xfrm>
          <a:prstGeom prst="rect">
            <a:avLst/>
          </a:prstGeom>
        </p:spPr>
        <p:txBody>
          <a:bodyPr vert="horz" wrap="square" lIns="0" tIns="13716" rIns="0" bIns="0" rtlCol="0">
            <a:spAutoFit/>
          </a:bodyPr>
          <a:lstStyle/>
          <a:p>
            <a:pPr marL="15240">
              <a:spcBef>
                <a:spcPts val="108"/>
              </a:spcBef>
            </a:pPr>
            <a:r>
              <a:rPr sz="2000" spc="-12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Manifestações</a:t>
            </a:r>
            <a:r>
              <a:rPr sz="2000" spc="-126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2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Culturais</a:t>
            </a:r>
            <a:r>
              <a:rPr sz="2000" spc="-126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4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sz="2000" spc="-108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2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Nordeste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799" y="1595772"/>
            <a:ext cx="9789149" cy="211276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66799" y="4041827"/>
            <a:ext cx="4266819" cy="321627"/>
          </a:xfrm>
          <a:prstGeom prst="rect">
            <a:avLst/>
          </a:prstGeom>
        </p:spPr>
        <p:txBody>
          <a:bodyPr vert="horz" wrap="square" lIns="0" tIns="13716" rIns="0" bIns="0" rtlCol="0">
            <a:spAutoFit/>
          </a:bodyPr>
          <a:lstStyle/>
          <a:p>
            <a:pPr marL="15240">
              <a:spcBef>
                <a:spcPts val="108"/>
              </a:spcBef>
            </a:pPr>
            <a:r>
              <a:rPr sz="2000" spc="-12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Manifestações</a:t>
            </a:r>
            <a:r>
              <a:rPr sz="2000" spc="-126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2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Culturais</a:t>
            </a:r>
            <a:r>
              <a:rPr sz="2000" spc="-126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4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sz="2000" spc="-108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4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Norte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3547" y="4724400"/>
            <a:ext cx="9789149" cy="211596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E0E88E7-77DB-FCEF-8B6A-4C91620178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0322" y="955654"/>
            <a:ext cx="10552827" cy="447815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Folclore Brasileiro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30322" y="1672354"/>
            <a:ext cx="11073262" cy="327782"/>
          </a:xfrm>
          <a:prstGeom prst="rect">
            <a:avLst/>
          </a:prstGeom>
        </p:spPr>
        <p:txBody>
          <a:bodyPr vert="horz" wrap="square" lIns="0" tIns="19812" rIns="0" bIns="0" rtlCol="0">
            <a:spAutoFit/>
          </a:bodyPr>
          <a:lstStyle/>
          <a:p>
            <a:pPr marL="15240">
              <a:spcBef>
                <a:spcPts val="156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Brasil tem um folclore rico com lendas e tradições que reﬂetem a diversidade cultural do país.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0322" y="2286000"/>
            <a:ext cx="9935869" cy="554492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1163091-D01C-F7BE-C671-C4A91441FF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9501" y="976030"/>
            <a:ext cx="10260706" cy="444737"/>
          </a:xfrm>
          <a:prstGeom prst="rect">
            <a:avLst/>
          </a:prstGeom>
        </p:spPr>
        <p:txBody>
          <a:bodyPr vert="horz" wrap="square" lIns="0" tIns="13716" rIns="0" bIns="0" rtlCol="0">
            <a:spAutoFit/>
          </a:bodyPr>
          <a:lstStyle/>
          <a:p>
            <a:pPr marL="15240">
              <a:spcBef>
                <a:spcPts val="108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Samba e Literatura de Cordel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66800" y="1569675"/>
            <a:ext cx="10221468" cy="567848"/>
          </a:xfrm>
          <a:prstGeom prst="rect">
            <a:avLst/>
          </a:prstGeom>
        </p:spPr>
        <p:txBody>
          <a:bodyPr vert="horz" wrap="square" lIns="0" tIns="13716" rIns="0" bIns="0" rtlCol="0">
            <a:spAutoFit/>
          </a:bodyPr>
          <a:lstStyle/>
          <a:p>
            <a:pPr marL="15240" marR="6096">
              <a:spcBef>
                <a:spcPts val="108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samba e a literatura de cordel desempenham papéis importantes na cultura brasileira, representando a riqueza e diversidade do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país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" y="2949989"/>
            <a:ext cx="10440601" cy="375561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06B1545-4BAD-F5FF-3419-1AEB136D8E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6A7F79A1-61A8-53F4-F44A-5D63119597A3}"/>
              </a:ext>
            </a:extLst>
          </p:cNvPr>
          <p:cNvSpPr txBox="1"/>
          <p:nvPr/>
        </p:nvSpPr>
        <p:spPr>
          <a:xfrm>
            <a:off x="1066800" y="2331675"/>
            <a:ext cx="10221468" cy="321627"/>
          </a:xfrm>
          <a:prstGeom prst="rect">
            <a:avLst/>
          </a:prstGeom>
        </p:spPr>
        <p:txBody>
          <a:bodyPr vert="horz" wrap="square" lIns="0" tIns="13716" rIns="0" bIns="0" rtlCol="0">
            <a:spAutoFit/>
          </a:bodyPr>
          <a:lstStyle/>
          <a:p>
            <a:pPr marL="50292"/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Samba e Literatura de Cordel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960641"/>
            <a:ext cx="9106510" cy="447815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z="2800" spc="-162" dirty="0">
                <a:latin typeface="Arial" panose="020B0604020202020204" pitchFamily="34" charset="0"/>
                <a:cs typeface="Arial" panose="020B0604020202020204" pitchFamily="34" charset="0"/>
              </a:rPr>
              <a:t>Cultura</a:t>
            </a:r>
            <a:r>
              <a:rPr sz="2800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44" dirty="0">
                <a:latin typeface="Arial" panose="020B0604020202020204" pitchFamily="34" charset="0"/>
                <a:cs typeface="Arial" panose="020B0604020202020204" pitchFamily="34" charset="0"/>
              </a:rPr>
              <a:t>Brasileira</a:t>
            </a:r>
            <a:r>
              <a:rPr sz="2800" spc="-2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86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sz="2800" spc="-34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72" dirty="0">
                <a:latin typeface="Arial" panose="020B0604020202020204" pitchFamily="34" charset="0"/>
                <a:cs typeface="Arial" panose="020B0604020202020204" pitchFamily="34" charset="0"/>
              </a:rPr>
              <a:t>Atualidade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18739" y="1524000"/>
            <a:ext cx="5318760" cy="1953099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5240">
              <a:spcBef>
                <a:spcPts val="1230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Diversidade Cultural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828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cultura brasileira é conhecida por sua riqueza e diversidade, resultado da mistura de influências indígenas, africanas e europeias. Essa diversidade se reflete na música, na dança, na culinária e nas tradições do país.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10904" y="1524000"/>
            <a:ext cx="5409438" cy="1953099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5240">
              <a:spcBef>
                <a:spcPts val="1230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Influências Contemporâneas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828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cultura brasileira contemporânea também é influenciada por outras culturas ao redor do mundo, como a cultura americana, a cultura japonesa e a cultura africana. Essas influências podem ser vistas na moda, na música popular e nas artes visuais.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B03B221-9536-372C-2AFC-D001D2AA4E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8090" y="952630"/>
            <a:ext cx="9106510" cy="447815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Desafio Cultural para a Classe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66800" y="1542467"/>
            <a:ext cx="11658600" cy="1303947"/>
          </a:xfrm>
          <a:prstGeom prst="rect">
            <a:avLst/>
          </a:prstGeom>
        </p:spPr>
        <p:txBody>
          <a:bodyPr vert="horz" wrap="square" lIns="0" tIns="158496" rIns="0" bIns="0" rtlCol="0">
            <a:spAutoFit/>
          </a:bodyPr>
          <a:lstStyle/>
          <a:p>
            <a:pPr marL="15240">
              <a:spcBef>
                <a:spcPts val="1248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Pesquisa e Apresentação de uma Manifestação Cultural Brasileira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80"/>
              </a:spcBef>
              <a:buSzPct val="90000"/>
              <a:buFont typeface="Calibri"/>
              <a:buChar char="•"/>
              <a:tabLst>
                <a:tab pos="33832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Propomos aos alunos a tarefa de pesquisar e apresentar uma manifestação cultural específica do Brasil.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80"/>
              </a:spcBef>
              <a:buSzPct val="90000"/>
              <a:buFont typeface="Calibri"/>
              <a:buChar char="•"/>
              <a:tabLst>
                <a:tab pos="33832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Isso pode incluir danças tradicionais, festivais, música, culinária, arte, literatura, entre outros.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C02E82E-DDFC-ED2A-4F6A-3861DCDABA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6800" y="960641"/>
            <a:ext cx="9106510" cy="447815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Conclusão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18739" y="1600200"/>
            <a:ext cx="5257800" cy="2691763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5240">
              <a:spcBef>
                <a:spcPts val="1230"/>
              </a:spcBef>
            </a:pPr>
            <a:r>
              <a:rPr sz="2000" dirty="0" err="1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Recapitulação</a:t>
            </a:r>
            <a:endParaRPr lang="pt-BR" sz="2000" dirty="0">
              <a:solidFill>
                <a:srgbClr val="4841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230"/>
              </a:spcBef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828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Nesta apresentação, exploramos alguns dos principais aspectos da cultura brasileira. Desde a música e dança animadas do samba, até a rica culinária e a diversidade de etnias, o Brasil é verdadeiramente um país de contrastes e tradições únicas.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10400" y="1752600"/>
            <a:ext cx="3961896" cy="328551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15240">
              <a:spcBef>
                <a:spcPts val="162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Riqueza e Diversidade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10400" y="2609729"/>
            <a:ext cx="5423916" cy="1678921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 marR="6096">
              <a:spcBef>
                <a:spcPts val="132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cultura brasileira é caracterizada por sua riqueza e diversidade. A influência indígena, africana e europeia se entrelaça em uma mistura única de tradições, crenças e expressões artísticas. Essa diversidade é um dos maiores tesouros do Brasil e contribui para a identidade vibrante do país.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87F2193-C884-3901-90F6-979E6A6D1B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8739" y="1013104"/>
            <a:ext cx="7448741" cy="447815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Diversidade Cultural Atual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118739" y="1673362"/>
            <a:ext cx="11378061" cy="4882875"/>
          </a:xfrm>
          <a:prstGeom prst="rect">
            <a:avLst/>
          </a:prstGeom>
        </p:spPr>
        <p:txBody>
          <a:bodyPr vert="horz" wrap="square" lIns="0" tIns="149352" rIns="0" bIns="0" rtlCol="0">
            <a:spAutoFit/>
          </a:bodyPr>
          <a:lstStyle/>
          <a:p>
            <a:pPr marL="15240">
              <a:spcBef>
                <a:spcPts val="1176"/>
              </a:spcBef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Influências Culturais</a:t>
            </a:r>
          </a:p>
          <a:p>
            <a:pPr marL="338328" marR="198882" indent="-214884">
              <a:spcBef>
                <a:spcPts val="822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cultura brasileira é conhecida por sua vasta diversidade, resultado da mistura de diferentes povos e culturas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séculos.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220218" indent="-214884">
              <a:spcBef>
                <a:spcPts val="81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influência indígena, africana, europeia e de outros povos é evidente em diversos aspectos da cultura brasileira,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música, dança, culinária e religião.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967"/>
              </a:spcBef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Manifestações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Culturais</a:t>
            </a:r>
          </a:p>
          <a:p>
            <a:pPr marL="338328" marR="6096" indent="-214884">
              <a:spcBef>
                <a:spcPts val="822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 dias atuais, essa diversidade cultural se reflete em uma ampla variedade de manifestações culturais em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pt-BR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país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1061466" indent="-214884">
              <a:spcBef>
                <a:spcPts val="90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 região do Brasil possui suas próprias tradições, festas populares, pratos típicos e estilos musicais,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contribuindo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a riqueza cultural do país.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967"/>
              </a:spcBef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Valorização da Diversidade</a:t>
            </a:r>
          </a:p>
          <a:p>
            <a:pPr marL="338328" marR="776478" indent="-214884">
              <a:spcBef>
                <a:spcPts val="822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importante valorizar e preservar essa diversidade cultural, reconhecendo a importância de cada cultura e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promovendo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respeito e a inclusão de todas as expressões culturais presentes no Brasil.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B265ED-7F4F-6957-3645-CD2EFB4F39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1958" y="1018791"/>
            <a:ext cx="9106510" cy="447815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Elementos Característicos da Cultura Brasileira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18739" y="1740047"/>
            <a:ext cx="3370326" cy="2633285"/>
          </a:xfrm>
          <a:prstGeom prst="rect">
            <a:avLst/>
          </a:prstGeom>
        </p:spPr>
        <p:txBody>
          <a:bodyPr vert="horz" wrap="square" lIns="0" tIns="149352" rIns="0" bIns="0" rtlCol="0">
            <a:spAutoFit/>
          </a:bodyPr>
          <a:lstStyle/>
          <a:p>
            <a:pPr marL="15240">
              <a:spcBef>
                <a:spcPts val="1176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Música Popular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lnSpc>
                <a:spcPct val="108100"/>
              </a:lnSpc>
              <a:spcBef>
                <a:spcPts val="840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música popular brasileira é reconhecida internacionalmente e abrange diversos gêneros, como samba, bossa nova, forró e MPB. É uma expressão artística que reflete a diversidade cultural do país.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34000" y="1740047"/>
            <a:ext cx="3377184" cy="2945293"/>
          </a:xfrm>
          <a:prstGeom prst="rect">
            <a:avLst/>
          </a:prstGeom>
        </p:spPr>
        <p:txBody>
          <a:bodyPr vert="horz" wrap="square" lIns="0" tIns="149352" rIns="0" bIns="0" rtlCol="0">
            <a:spAutoFit/>
          </a:bodyPr>
          <a:lstStyle/>
          <a:p>
            <a:pPr marL="15240">
              <a:spcBef>
                <a:spcPts val="1176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Literatura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lnSpc>
                <a:spcPct val="107500"/>
              </a:lnSpc>
              <a:spcBef>
                <a:spcPts val="852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literatura brasileira é rica e variada, com escritores renomados como Machado de Assis, Clarice Lispector e Guimarães Rosa. Suas obras abordam temas diversos e refletem a realidade social e histórica do Brasil.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92640" y="1749383"/>
            <a:ext cx="3337560" cy="2633285"/>
          </a:xfrm>
          <a:prstGeom prst="rect">
            <a:avLst/>
          </a:prstGeom>
        </p:spPr>
        <p:txBody>
          <a:bodyPr vert="horz" wrap="square" lIns="0" tIns="149352" rIns="0" bIns="0" rtlCol="0">
            <a:spAutoFit/>
          </a:bodyPr>
          <a:lstStyle/>
          <a:p>
            <a:pPr marL="15240">
              <a:spcBef>
                <a:spcPts val="1176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Culinária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lnSpc>
                <a:spcPct val="108100"/>
              </a:lnSpc>
              <a:spcBef>
                <a:spcPts val="840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culinária brasileira é conhecida por sua diversidade e influências indígenas, africanas e europeias. Pratos como feijoada, acarajé, coxinha e brigadeiro são exemplos da riqueza gastronômica do país.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8739" y="5105400"/>
            <a:ext cx="10825734" cy="1142172"/>
          </a:xfrm>
          <a:prstGeom prst="rect">
            <a:avLst/>
          </a:prstGeom>
        </p:spPr>
        <p:txBody>
          <a:bodyPr vert="horz" wrap="square" lIns="0" tIns="149352" rIns="0" bIns="0" rtlCol="0">
            <a:spAutoFit/>
          </a:bodyPr>
          <a:lstStyle/>
          <a:p>
            <a:pPr marL="15240">
              <a:spcBef>
                <a:spcPts val="1176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Festas Tradicionais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lnSpc>
                <a:spcPct val="108900"/>
              </a:lnSpc>
              <a:spcBef>
                <a:spcPts val="822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Brasil é famoso por suas festas tradicionais, como o Carnaval, o São João e o Festival de Parintins. Essas festas celebram a cultura brasileira, com música, dança, comida típica e muita animação.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456AEF7-0961-7061-2D77-24A593BDB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1466" y="929827"/>
            <a:ext cx="7585332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Religião e Sincretismo Religioso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01466" y="1624520"/>
            <a:ext cx="6366134" cy="3979038"/>
          </a:xfrm>
          <a:prstGeom prst="rect">
            <a:avLst/>
          </a:prstGeom>
        </p:spPr>
        <p:txBody>
          <a:bodyPr vert="horz" wrap="square" lIns="0" tIns="143256" rIns="0" bIns="0" rtlCol="0">
            <a:spAutoFit/>
          </a:bodyPr>
          <a:lstStyle/>
          <a:p>
            <a:pPr marL="15240">
              <a:spcBef>
                <a:spcPts val="1128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Miscigenação Religiosa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834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Brasil é conhecido por sua diversidade religiosa e pelo sincretismo religioso, que é a mistura de diferentes tradições religiosas. A miscigenação religiosa no Brasil é resultado da influência de diferentes culturas, como a indígena, africana e europeia.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908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Sincretismo Religioso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134112">
              <a:spcBef>
                <a:spcPts val="834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sincretismo religioso é uma característica marcante da cultura brasileira, onde diferentes crenças e práticas religiosas são combinadas e adaptadas. Exemplos de sincretismo religioso no Brasil incluem o Candomblé, Umbanda e a Festa de Iemanjá.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86799" y="0"/>
            <a:ext cx="5943601" cy="82296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E59B890-CD65-81B8-95A1-E36E213B99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8739" y="939235"/>
            <a:ext cx="9106510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Resumo sobre a Cultura Brasileira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18738" y="1698379"/>
            <a:ext cx="2157861" cy="322396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 e Música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8739" y="2177700"/>
            <a:ext cx="3251454" cy="2236318"/>
          </a:xfrm>
          <a:prstGeom prst="rect">
            <a:avLst/>
          </a:prstGeom>
        </p:spPr>
        <p:txBody>
          <a:bodyPr vert="horz" wrap="square" lIns="0" tIns="13716" rIns="0" bIns="0" rtlCol="0">
            <a:spAutoFit/>
          </a:bodyPr>
          <a:lstStyle/>
          <a:p>
            <a:pPr marL="15240" marR="6096">
              <a:lnSpc>
                <a:spcPct val="101200"/>
              </a:lnSpc>
              <a:spcBef>
                <a:spcPts val="108"/>
              </a:spcBef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cultura brasileira é conhecida por sua rica expressão artística e musical. Da bossa nova ao samba, passando pelo frevo e o funk, a música brasileira é diversa e vibrante. A arte brasileira também é muito variada, com artistas renomados nas áreas de pintura, escultura, fotografia e mais.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53484" y="1698379"/>
            <a:ext cx="2261716" cy="322396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Festividades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53484" y="2190203"/>
            <a:ext cx="3458718" cy="1987660"/>
          </a:xfrm>
          <a:prstGeom prst="rect">
            <a:avLst/>
          </a:prstGeom>
        </p:spPr>
        <p:txBody>
          <a:bodyPr vert="horz" wrap="square" lIns="0" tIns="13716" rIns="0" bIns="0" rtlCol="0">
            <a:spAutoFit/>
          </a:bodyPr>
          <a:lstStyle/>
          <a:p>
            <a:pPr marL="15240" marR="6096">
              <a:lnSpc>
                <a:spcPct val="101200"/>
              </a:lnSpc>
              <a:spcBef>
                <a:spcPts val="108"/>
              </a:spcBef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Brasil é famoso por suas festas e celebrações animadas. O Carnaval é o evento mais conhecido, com desfiles de escolas de samba, fantasias coloridas e muita música. Além disso, há festivais regionais, como o São João no Nordeste e o Festival de Parintins no Amazonas.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981652" y="1698379"/>
            <a:ext cx="2676947" cy="322396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Gastronomia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81653" y="2177700"/>
            <a:ext cx="3248406" cy="1987660"/>
          </a:xfrm>
          <a:prstGeom prst="rect">
            <a:avLst/>
          </a:prstGeom>
        </p:spPr>
        <p:txBody>
          <a:bodyPr vert="horz" wrap="square" lIns="0" tIns="13716" rIns="0" bIns="0" rtlCol="0">
            <a:spAutoFit/>
          </a:bodyPr>
          <a:lstStyle/>
          <a:p>
            <a:pPr marL="15240" marR="6096">
              <a:lnSpc>
                <a:spcPct val="101200"/>
              </a:lnSpc>
              <a:spcBef>
                <a:spcPts val="108"/>
              </a:spcBef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culinária brasileira é uma mistura de influências indígenas, africanas e europeias. Pratos como feijoada, acarajé, pão de queijo e brigadeiro são populares em todo o país. Cada região tem suas próprias especialidades culinárias, refletindo a diversidade cultural do Brasil.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55182" y="4792836"/>
            <a:ext cx="1310596" cy="322396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Dança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55182" y="5256787"/>
            <a:ext cx="3429000" cy="1740476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 marR="6096">
              <a:lnSpc>
                <a:spcPct val="99700"/>
              </a:lnSpc>
              <a:spcBef>
                <a:spcPts val="132"/>
              </a:spcBef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dança também desempenha um papel importante na cultura brasileira. O samba, o forró, o axé e o funk são alguns dos estilos de dança populares no país. Além disso, o Brasil é conhecido pela capoeira, uma mistura de arte marcial e dança.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83172" y="4792836"/>
            <a:ext cx="1622428" cy="322396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Religião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83172" y="5256787"/>
            <a:ext cx="3428238" cy="1494255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 marR="6096">
              <a:lnSpc>
                <a:spcPct val="99700"/>
              </a:lnSpc>
              <a:spcBef>
                <a:spcPts val="132"/>
              </a:spcBef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religião é uma parte importante da cultura brasileira. O país é conhecido por sua diversidade religiosa, com influências do catolicismo, do candomblé, do espiritismo, do judaísmo e de muitas outras crenças.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11340" y="4792836"/>
            <a:ext cx="1815251" cy="322396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Esportes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11341" y="5256787"/>
            <a:ext cx="3474720" cy="1740476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 marR="6096">
              <a:lnSpc>
                <a:spcPct val="99700"/>
              </a:lnSpc>
              <a:spcBef>
                <a:spcPts val="132"/>
              </a:spcBef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futebol é o esporte mais popular no Brasil e é considerado uma paixão nacional. Além do futebol, o vôlei, o basquete e a capoeira também são populares no país. O Brasil já sediou a Copa do Mundo de Futebol e os Jogos Olímpicos.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37337261-54F0-5E4E-1FA3-3AFD7EA3A2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8556" y="918276"/>
            <a:ext cx="9106510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Origens da Cultura Brasileira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48556" y="1524000"/>
            <a:ext cx="11252454" cy="2978764"/>
          </a:xfrm>
          <a:prstGeom prst="rect">
            <a:avLst/>
          </a:prstGeom>
        </p:spPr>
        <p:txBody>
          <a:bodyPr vert="horz" wrap="square" lIns="0" tIns="143256" rIns="0" bIns="0" rtlCol="0">
            <a:spAutoFit/>
          </a:bodyPr>
          <a:lstStyle/>
          <a:p>
            <a:pPr marL="15240">
              <a:spcBef>
                <a:spcPts val="1128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Povos Indígenas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08"/>
              </a:spcBef>
              <a:buSzPct val="87096"/>
              <a:buFont typeface="Calibri"/>
              <a:buChar char="•"/>
              <a:tabLst>
                <a:tab pos="33832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povos indígenas são os primeiros habitantes do Brasil, com uma história que remonta a milhares de anos.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98"/>
              </a:spcBef>
              <a:buSzPct val="87096"/>
              <a:buFont typeface="Calibri"/>
              <a:buChar char="•"/>
              <a:tabLst>
                <a:tab pos="33832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Eles possuem uma rica diversidade cultural, com diferentes línguas, crenças, costumes e tradições.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08"/>
              </a:spcBef>
              <a:buSzPct val="87096"/>
              <a:buFont typeface="Calibri"/>
              <a:buChar char="•"/>
              <a:tabLst>
                <a:tab pos="33832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Contribuíram para a cultura brasileira com suas artes, música, danças, culinária e conhecimentos sobre a natureza.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08"/>
              </a:spcBef>
              <a:buSzPct val="87096"/>
              <a:buFont typeface="Calibri"/>
              <a:buChar char="•"/>
              <a:tabLst>
                <a:tab pos="33832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Atualmente, existem mais de 300 etnias indígenas no Brasil, cada uma com sua própria cultura e modo de vida.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C6A00EF-8FEF-A1D0-3E94-7E0B9580CD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8799" y="939435"/>
            <a:ext cx="9106510" cy="447815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Colonização e Missões Jesuíticas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18738" y="1685516"/>
            <a:ext cx="5815461" cy="2480423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229362" marR="6096" indent="-214884">
              <a:spcBef>
                <a:spcPts val="162"/>
              </a:spcBef>
              <a:buSzPct val="87096"/>
              <a:buFont typeface="Calibri"/>
              <a:buChar char="•"/>
              <a:tabLst>
                <a:tab pos="23241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colonização e as missões jesuíticas tiveram um 	grande impacto na introdução da cultura europeia no 	Brasil.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362" marR="56388" indent="-214884">
              <a:spcBef>
                <a:spcPts val="990"/>
              </a:spcBef>
              <a:buSzPct val="87096"/>
              <a:buFont typeface="Calibri"/>
              <a:buChar char="•"/>
              <a:tabLst>
                <a:tab pos="23241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colonizadores portugueses trouxeram sua língua, 	religião, costumes e tradições para o país.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362" marR="395478" indent="-214884" algn="just">
              <a:spcBef>
                <a:spcPts val="948"/>
              </a:spcBef>
              <a:buSzPct val="87096"/>
              <a:buFont typeface="Calibri"/>
              <a:buChar char="•"/>
              <a:tabLst>
                <a:tab pos="23241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missões jesuíticas desempenharam um papel 	importante na disseminação do cristianismo e na 	educação dos indígenas.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86799" y="0"/>
            <a:ext cx="5958291" cy="823813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F782F94-EC9F-8339-BF13-64F72C9F32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1958" y="910777"/>
            <a:ext cx="9106510" cy="447815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Escravidão e Contribuições Africanas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91958" y="1544242"/>
            <a:ext cx="5432298" cy="2230098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5240">
              <a:spcBef>
                <a:spcPts val="1230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Escravidão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828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escravidão foi uma parte sombria da história do Brasil, com milhões de africanos sendo trazidos como escravos para trabalhar nas plantações de açúcar, café e nas minas de ouro. Essa triste realidade deixou um legado duradouro na cultura brasileira.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84123" y="1544242"/>
            <a:ext cx="5231130" cy="2507097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5240">
              <a:spcBef>
                <a:spcPts val="1230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Contribuições Africanas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822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Apesar das adversidades enfrentadas pelos escravos, eles conseguiram preservar e transmitir suas tradições culturais. As contribuições africanas para a cultura brasileira são evidentes na música, dança, culinária e religião. Alguns exemplos notáveis incluem o samba, a capoeira, a feijoada e o candomblé.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A936287-F1F3-F9C9-FF18-0B71644233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</TotalTime>
  <Words>2442</Words>
  <Application>Microsoft Office PowerPoint</Application>
  <PresentationFormat>Personalizar</PresentationFormat>
  <Paragraphs>156</Paragraphs>
  <Slides>26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2" baseType="lpstr">
      <vt:lpstr>Arial</vt:lpstr>
      <vt:lpstr>Calibri</vt:lpstr>
      <vt:lpstr>Ryo Clean PlusN M</vt:lpstr>
      <vt:lpstr>Sylfaen</vt:lpstr>
      <vt:lpstr>Tahoma</vt:lpstr>
      <vt:lpstr>Office Theme</vt:lpstr>
      <vt:lpstr>Introdução à Cultura Brasileira</vt:lpstr>
      <vt:lpstr>Formação Étnica do Brasil</vt:lpstr>
      <vt:lpstr>Diversidade Cultural Atual</vt:lpstr>
      <vt:lpstr>Elementos Característicos da Cultura Brasileira</vt:lpstr>
      <vt:lpstr>Religião e Sincretismo Religioso</vt:lpstr>
      <vt:lpstr>Resumo sobre a Cultura Brasileira</vt:lpstr>
      <vt:lpstr>Origens da Cultura Brasileira</vt:lpstr>
      <vt:lpstr>Colonização e Missões Jesuíticas</vt:lpstr>
      <vt:lpstr>Escravidão e Contribuições Africanas</vt:lpstr>
      <vt:lpstr>Migração Italiana e Outros Fluxos Migratórios</vt:lpstr>
      <vt:lpstr>Geografia e Diversidade Cultural</vt:lpstr>
      <vt:lpstr>Exemplos de Diversidade Cultural</vt:lpstr>
      <vt:lpstr>Costumes Brasileiros</vt:lpstr>
      <vt:lpstr>Culinária Brasileira</vt:lpstr>
      <vt:lpstr>Influências Europeias na Cultura Brasileira</vt:lpstr>
      <vt:lpstr>Influência Indígena</vt:lpstr>
      <vt:lpstr>Influência Africana</vt:lpstr>
      <vt:lpstr>Cultura Brasileira Atual</vt:lpstr>
      <vt:lpstr>Elementos de Resistência Cultural</vt:lpstr>
      <vt:lpstr>Exemplos de Manifestações Culturais</vt:lpstr>
      <vt:lpstr>Apresentação do PowerPoint</vt:lpstr>
      <vt:lpstr>Folclore Brasileiro</vt:lpstr>
      <vt:lpstr>Samba e Literatura de Cordel</vt:lpstr>
      <vt:lpstr>Cultura Brasileira na Atualidade</vt:lpstr>
      <vt:lpstr>Desafio Cultural para a Classe</vt:lpstr>
      <vt:lpstr>Conclusão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Introdução à Cultura Brasileira</dc:title>
  <cp:lastModifiedBy>Rafael Silveira</cp:lastModifiedBy>
  <cp:revision>3</cp:revision>
  <dcterms:created xsi:type="dcterms:W3CDTF">2024-01-26T17:12:28Z</dcterms:created>
  <dcterms:modified xsi:type="dcterms:W3CDTF">2024-01-29T17:15:18Z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2024-01-26T00:00:00Z</vt:filetime>
  </property>
  <property fmtid="{D5CDD505-2E9C-101B-9397-08002B2CF9AE}" pid="3" name="Creator">
    <vt:lpwstr>Mozilla/5.0 (X11; Linux x86_64) AppleWebKit/537.36 (KHTML, like Gecko) HeadlessChrome/120.0.0.0 Safari/537.36</vt:lpwstr>
  </property>
  <property fmtid="{D5CDD505-2E9C-101B-9397-08002B2CF9AE}" pid="4" name="LastSaved">
    <vt:filetime>2024-01-26T00:00:00Z</vt:filetime>
  </property>
  <property fmtid="{D5CDD505-2E9C-101B-9397-08002B2CF9AE}" pid="5" name="Producer">
    <vt:lpwstr>pdf-lib (https://github.com/Hopding/pdf-lib)</vt:lpwstr>
  </property>
</Properties>
</file>