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6256000" cy="9144000"/>
  <p:notesSz cx="12192000" cy="9144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05" autoAdjust="0"/>
    <p:restoredTop sz="96374" autoAdjust="0"/>
  </p:normalViewPr>
  <p:slideViewPr>
    <p:cSldViewPr>
      <p:cViewPr varScale="1">
        <p:scale>
          <a:sx n="86" d="100"/>
          <a:sy n="86" d="100"/>
        </p:scale>
        <p:origin x="2616" y="108"/>
      </p:cViewPr>
      <p:guideLst>
        <p:guide orient="horz" pos="28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833099" y="90323"/>
            <a:ext cx="12375727" cy="523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0" i="0">
                <a:solidFill>
                  <a:srgbClr val="4841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8400" y="3591561"/>
            <a:ext cx="113792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484140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09984" y="363639"/>
            <a:ext cx="12836033" cy="523220"/>
          </a:xfrm>
        </p:spPr>
        <p:txBody>
          <a:bodyPr lIns="0" tIns="0" rIns="0" bIns="0"/>
          <a:lstStyle>
            <a:lvl1pPr>
              <a:defRPr sz="3400" b="0" i="0">
                <a:solidFill>
                  <a:srgbClr val="4841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33099" y="2313526"/>
            <a:ext cx="12026053" cy="307777"/>
          </a:xfrm>
        </p:spPr>
        <p:txBody>
          <a:bodyPr lIns="0" tIns="0" rIns="0" bIns="0"/>
          <a:lstStyle>
            <a:lvl1pPr>
              <a:defRPr sz="2000" b="0" i="0">
                <a:solidFill>
                  <a:srgbClr val="484140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09984" y="363639"/>
            <a:ext cx="12836033" cy="523220"/>
          </a:xfrm>
        </p:spPr>
        <p:txBody>
          <a:bodyPr lIns="0" tIns="0" rIns="0" bIns="0"/>
          <a:lstStyle>
            <a:lvl1pPr>
              <a:defRPr sz="3400" b="0" i="0">
                <a:solidFill>
                  <a:srgbClr val="4841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12800" y="1475105"/>
            <a:ext cx="7071360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71840" y="1475105"/>
            <a:ext cx="7071360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09984" y="363639"/>
            <a:ext cx="12836033" cy="523220"/>
          </a:xfrm>
        </p:spPr>
        <p:txBody>
          <a:bodyPr lIns="0" tIns="0" rIns="0" bIns="0"/>
          <a:lstStyle>
            <a:lvl1pPr>
              <a:defRPr sz="3400" b="0" i="0">
                <a:solidFill>
                  <a:srgbClr val="4841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09984" y="363639"/>
            <a:ext cx="12836033" cy="3924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50" b="0" i="0">
                <a:solidFill>
                  <a:srgbClr val="4841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33099" y="2313526"/>
            <a:ext cx="12026053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rgbClr val="484140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5964556"/>
            <a:ext cx="52019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5964556"/>
            <a:ext cx="37388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5964556"/>
            <a:ext cx="37388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22600" y="3352800"/>
            <a:ext cx="4191000" cy="1838110"/>
          </a:xfrm>
          <a:prstGeom prst="rect">
            <a:avLst/>
          </a:prstGeom>
        </p:spPr>
        <p:txBody>
          <a:bodyPr vert="horz" wrap="square" lIns="0" tIns="174413" rIns="0" bIns="0" rtlCol="0">
            <a:spAutoFit/>
          </a:bodyPr>
          <a:lstStyle/>
          <a:p>
            <a:pPr marL="1144663" marR="6773" indent="-1128578">
              <a:spcBef>
                <a:spcPts val="1373"/>
              </a:spcBef>
            </a:pPr>
            <a:r>
              <a:rPr sz="5400" dirty="0" err="1"/>
              <a:t>Desigualda</a:t>
            </a:r>
            <a:r>
              <a:rPr lang="pt-BR" sz="5400" dirty="0"/>
              <a:t> </a:t>
            </a:r>
            <a:r>
              <a:rPr sz="5400" dirty="0"/>
              <a:t>e Social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75800" y="0"/>
            <a:ext cx="6659236" cy="91440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F4F347B3-7318-C13B-4C18-21F2B13C1A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" y="234950"/>
            <a:ext cx="908050" cy="9080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3800" y="1046937"/>
            <a:ext cx="17114711" cy="808215"/>
          </a:xfrm>
          <a:prstGeom prst="rect">
            <a:avLst/>
          </a:prstGeom>
        </p:spPr>
        <p:txBody>
          <a:bodyPr vert="horz" wrap="square" lIns="0" tIns="251759" rIns="0" bIns="0" rtlCol="0">
            <a:spAutoFit/>
          </a:bodyPr>
          <a:lstStyle/>
          <a:p>
            <a:pPr marL="139697">
              <a:spcBef>
                <a:spcPts val="167"/>
              </a:spcBef>
            </a:pP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Medidas para Elevação do Bem-Estar Social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64591" y="1993834"/>
            <a:ext cx="12949238" cy="1012521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6933" marR="6773">
              <a:lnSpc>
                <a:spcPct val="110400"/>
              </a:lnSpc>
              <a:spcBef>
                <a:spcPts val="180"/>
              </a:spcBef>
            </a:pPr>
            <a:r>
              <a:rPr sz="2000" dirty="0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desigualdade social é um desafio persistente no Brasil, afetando a qualidade de vida de milhões de pessoas. Para combater essa desigualdade e promover o bem-estar social, é necessário implementar uma série de medidas abrangentes e eficazes.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64591" y="3191944"/>
            <a:ext cx="6763409" cy="44627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6933">
              <a:spcBef>
                <a:spcPts val="120"/>
              </a:spcBef>
            </a:pPr>
            <a:r>
              <a:rPr sz="2800" dirty="0">
                <a:solidFill>
                  <a:srgbClr val="484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Medidas para Redução da Desigualdade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64591" y="3823809"/>
            <a:ext cx="9386229" cy="487839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B808E31-E34B-7782-D7C1-D8C02BBD90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" y="234950"/>
            <a:ext cx="908050" cy="9080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3800" y="983569"/>
            <a:ext cx="17114711" cy="808215"/>
          </a:xfrm>
          <a:prstGeom prst="rect">
            <a:avLst/>
          </a:prstGeom>
        </p:spPr>
        <p:txBody>
          <a:bodyPr vert="horz" wrap="square" lIns="0" tIns="251759" rIns="0" bIns="0" rtlCol="0">
            <a:spAutoFit/>
          </a:bodyPr>
          <a:lstStyle/>
          <a:p>
            <a:pPr marL="139697">
              <a:spcBef>
                <a:spcPts val="167"/>
              </a:spcBef>
            </a:pP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Desigualdade Social no Brasil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50962" y="2009775"/>
            <a:ext cx="6624638" cy="4331100"/>
          </a:xfrm>
          <a:prstGeom prst="rect">
            <a:avLst/>
          </a:prstGeom>
        </p:spPr>
        <p:txBody>
          <a:bodyPr vert="horz" wrap="square" lIns="0" tIns="166793" rIns="0" bIns="0" rtlCol="0">
            <a:spAutoFit/>
          </a:bodyPr>
          <a:lstStyle/>
          <a:p>
            <a:pPr marL="16933">
              <a:spcBef>
                <a:spcPts val="1313"/>
              </a:spcBef>
            </a:pPr>
            <a:r>
              <a:rPr sz="2800" dirty="0">
                <a:solidFill>
                  <a:srgbClr val="484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Pesquisa de Thomas Piketty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5911" marR="281932" indent="-238754">
              <a:spcBef>
                <a:spcPts val="920"/>
              </a:spcBef>
              <a:buSzPct val="90000"/>
              <a:buFont typeface="Calibri"/>
              <a:buChar char="•"/>
              <a:tabLst>
                <a:tab pos="379297" algn="l"/>
              </a:tabLst>
            </a:pPr>
            <a:r>
              <a:rPr sz="2000" dirty="0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pesquisa de Thomas Piketty revelou que a renda 	no Brasil está concentrada nas mãos de poucas 	pessoas, aprofundando a desigualdade social no 	país.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5911" marR="485128" indent="-238754" algn="just">
              <a:spcBef>
                <a:spcPts val="900"/>
              </a:spcBef>
              <a:buSzPct val="90000"/>
              <a:buFont typeface="Calibri"/>
              <a:buChar char="•"/>
              <a:tabLst>
                <a:tab pos="379297" algn="l"/>
              </a:tabLst>
            </a:pPr>
            <a:r>
              <a:rPr sz="2000" dirty="0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Essa concentração de renda é um problema que 	afeta a distribuição de recursos e oportunidades 	para a população brasileira.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5911" marR="6773" indent="-238754">
              <a:spcBef>
                <a:spcPts val="933"/>
              </a:spcBef>
              <a:buSzPct val="90000"/>
              <a:buFont typeface="Calibri"/>
              <a:buChar char="•"/>
              <a:tabLst>
                <a:tab pos="379297" algn="l"/>
              </a:tabLst>
            </a:pPr>
            <a:r>
              <a:rPr sz="2000" dirty="0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Além disso, a pesquisa também comparou a 	desigualdade social no Brasil com a de grandes 	países árabes, mostrando a gravidade da situação no 	país.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17001" y="1387676"/>
            <a:ext cx="6045199" cy="557529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B0BFD1F-5708-7BB8-4164-89063098A7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" y="234950"/>
            <a:ext cx="908050" cy="9080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3800" y="979353"/>
            <a:ext cx="17114711" cy="816646"/>
          </a:xfrm>
          <a:prstGeom prst="rect">
            <a:avLst/>
          </a:prstGeom>
        </p:spPr>
        <p:txBody>
          <a:bodyPr vert="horz" wrap="square" lIns="0" tIns="260108" rIns="0" bIns="0" rtlCol="0">
            <a:spAutoFit/>
          </a:bodyPr>
          <a:lstStyle/>
          <a:p>
            <a:pPr marL="139697">
              <a:spcBef>
                <a:spcPts val="167"/>
              </a:spcBef>
            </a:pP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Pesquisa de Thomas Piketty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50962" y="2438400"/>
            <a:ext cx="4110038" cy="319166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marR="671390">
              <a:lnSpc>
                <a:spcPct val="112500"/>
              </a:lnSpc>
              <a:spcBef>
                <a:spcPts val="127"/>
              </a:spcBef>
            </a:pPr>
            <a:r>
              <a:rPr sz="2000" dirty="0">
                <a:solidFill>
                  <a:srgbClr val="484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Recapitulação dos principais pontos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5911" marR="6773" indent="-238754">
              <a:lnSpc>
                <a:spcPct val="111100"/>
              </a:lnSpc>
              <a:spcBef>
                <a:spcPts val="933"/>
              </a:spcBef>
              <a:buSzPct val="90000"/>
              <a:buFont typeface="Calibri"/>
              <a:buChar char="•"/>
              <a:tabLst>
                <a:tab pos="379297" algn="l"/>
              </a:tabLst>
            </a:pPr>
            <a:r>
              <a:rPr sz="2000" dirty="0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pesquisa de Thomas Piketty 	revela que a desigualdade social 	tem aumentado nas últimas 	décadas, com uma 	concentração cada vez maior de 	riqueza nas mãos de uma 	pequena parcela da população.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78223" y="2434683"/>
            <a:ext cx="3962400" cy="2523021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marR="1126885">
              <a:lnSpc>
                <a:spcPct val="112500"/>
              </a:lnSpc>
              <a:spcBef>
                <a:spcPts val="127"/>
              </a:spcBef>
            </a:pPr>
            <a:r>
              <a:rPr sz="2000" dirty="0">
                <a:solidFill>
                  <a:srgbClr val="484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Desafios para reduzir a desigualdade social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5911" marR="6773" indent="-238754">
              <a:lnSpc>
                <a:spcPct val="111500"/>
              </a:lnSpc>
              <a:spcBef>
                <a:spcPts val="927"/>
              </a:spcBef>
              <a:buSzPct val="90000"/>
              <a:buFont typeface="Calibri"/>
              <a:buChar char="•"/>
              <a:tabLst>
                <a:tab pos="379297" algn="l"/>
              </a:tabLst>
            </a:pPr>
            <a:r>
              <a:rPr sz="2000" dirty="0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dos principais desafios é a 	implementação de políticas 	públicas que promovam uma 	distribuição mais equitativa de 	recursos e oportunidades.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261600" y="2286000"/>
            <a:ext cx="3601720" cy="2941597"/>
          </a:xfrm>
          <a:prstGeom prst="rect">
            <a:avLst/>
          </a:prstGeom>
        </p:spPr>
        <p:txBody>
          <a:bodyPr vert="horz" wrap="square" lIns="0" tIns="168487" rIns="0" bIns="0" rtlCol="0">
            <a:spAutoFit/>
          </a:bodyPr>
          <a:lstStyle/>
          <a:p>
            <a:pPr marL="16933">
              <a:spcBef>
                <a:spcPts val="1327"/>
              </a:spcBef>
            </a:pPr>
            <a:r>
              <a:rPr sz="2000" dirty="0" err="1">
                <a:solidFill>
                  <a:srgbClr val="484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Perspectivas</a:t>
            </a:r>
            <a:r>
              <a:rPr sz="2000" dirty="0">
                <a:solidFill>
                  <a:srgbClr val="484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solidFill>
                  <a:srgbClr val="484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futuras</a:t>
            </a:r>
            <a:br>
              <a:rPr lang="pt-BR" sz="2000" dirty="0">
                <a:solidFill>
                  <a:srgbClr val="48414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5911" marR="6773" indent="-238754">
              <a:lnSpc>
                <a:spcPct val="111500"/>
              </a:lnSpc>
              <a:spcBef>
                <a:spcPts val="920"/>
              </a:spcBef>
              <a:buSzPct val="90000"/>
              <a:buFont typeface="Calibri"/>
              <a:buChar char="•"/>
              <a:tabLst>
                <a:tab pos="379297" algn="l"/>
              </a:tabLst>
            </a:pPr>
            <a:r>
              <a:rPr sz="2000" dirty="0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fundamental investir em 	educação, saúde e 	infraestrutura para garantir o 	acesso igualitário a recursos e 	serviços básicos.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609131D-8CCF-31E3-4CDF-119A14388D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" y="234950"/>
            <a:ext cx="908050" cy="9080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3800" y="1049050"/>
            <a:ext cx="17114711" cy="807808"/>
          </a:xfrm>
          <a:prstGeom prst="rect">
            <a:avLst/>
          </a:prstGeom>
        </p:spPr>
        <p:txBody>
          <a:bodyPr vert="horz" wrap="square" lIns="0" tIns="251356" rIns="0" bIns="0" rtlCol="0">
            <a:spAutoFit/>
          </a:bodyPr>
          <a:lstStyle/>
          <a:p>
            <a:pPr marL="139697">
              <a:spcBef>
                <a:spcPts val="147"/>
              </a:spcBef>
            </a:pP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95087" y="2057400"/>
            <a:ext cx="8140700" cy="603755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6933" marR="6773">
              <a:spcBef>
                <a:spcPts val="180"/>
              </a:spcBef>
            </a:pPr>
            <a:r>
              <a:rPr sz="2000" dirty="0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análise crítica da desigualdade em nossa comunidade revelou a urgência de abordar esse problema social. Durante a pesquisa, identificamos diversos programas sociais e políticas públicas que visam combater a desigualdade.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933" marR="795000">
              <a:spcBef>
                <a:spcPts val="1300"/>
              </a:spcBef>
            </a:pPr>
            <a:r>
              <a:rPr sz="2000" dirty="0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Nossa discussão em grupo resultou em estratégias promissoras para promover a igualdade social localmente, incluindo: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7604" marR="421629" indent="-232828">
              <a:spcBef>
                <a:spcPts val="1100"/>
              </a:spcBef>
              <a:buSzPct val="96774"/>
              <a:buFont typeface="Tahoma"/>
              <a:buAutoNum type="arabicPeriod"/>
              <a:tabLst>
                <a:tab pos="379297" algn="l"/>
              </a:tabLst>
            </a:pPr>
            <a:r>
              <a:rPr sz="2000" dirty="0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Implementar programas de educação e capacitação profissional para 	indivíduos de baixa renda.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9297" marR="603658" indent="-247220">
              <a:spcBef>
                <a:spcPts val="900"/>
              </a:spcBef>
              <a:buSzPct val="96774"/>
              <a:buFont typeface="Tahoma"/>
              <a:buAutoNum type="arabicPeriod"/>
              <a:tabLst>
                <a:tab pos="379297" algn="l"/>
              </a:tabLst>
            </a:pPr>
            <a:r>
              <a:rPr sz="2000" dirty="0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Criar oportunidades de emprego e empreendedorismo para grupos marginalizados.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9297" marR="685783" indent="-251454">
              <a:spcBef>
                <a:spcPts val="900"/>
              </a:spcBef>
              <a:buSzPct val="96774"/>
              <a:buFont typeface="Tahoma"/>
              <a:buAutoNum type="arabicPeriod"/>
              <a:tabLst>
                <a:tab pos="379297" algn="l"/>
              </a:tabLst>
            </a:pPr>
            <a:r>
              <a:rPr sz="2000" dirty="0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Estabelecer parcerias com organizações não governamentais e instituições de caridade para fornecer assistência social e apoio às comunidades carentes.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9297" marR="64345" indent="-253147">
              <a:spcBef>
                <a:spcPts val="900"/>
              </a:spcBef>
              <a:buSzPct val="96774"/>
              <a:buFont typeface="Tahoma"/>
              <a:buAutoNum type="arabicPeriod"/>
              <a:tabLst>
                <a:tab pos="379297" algn="l"/>
              </a:tabLst>
            </a:pPr>
            <a:r>
              <a:rPr sz="2000" dirty="0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Sensibilizar a comunidade por meio de campanhas de conscientização e eventos educativos.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933" marR="762828">
              <a:spcBef>
                <a:spcPts val="1000"/>
              </a:spcBef>
            </a:pPr>
            <a:r>
              <a:rPr sz="2000" dirty="0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Juntos, podemos trabalhar para construir uma sociedade mais justa e igualitária.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90564" y="0"/>
            <a:ext cx="5478136" cy="91440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F95B028-79D4-180D-F32B-D652D6A025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" y="234950"/>
            <a:ext cx="908050" cy="90805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66341B9-D1C0-9B70-1798-55F52DA141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" y="234950"/>
            <a:ext cx="908050" cy="9080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0962" y="1143000"/>
            <a:ext cx="12727411" cy="816646"/>
          </a:xfrm>
          <a:prstGeom prst="rect">
            <a:avLst/>
          </a:prstGeom>
        </p:spPr>
        <p:txBody>
          <a:bodyPr vert="horz" wrap="square" lIns="0" tIns="260108" rIns="0" bIns="0" rtlCol="0">
            <a:spAutoFit/>
          </a:bodyPr>
          <a:lstStyle/>
          <a:p>
            <a:pPr marL="139697">
              <a:spcBef>
                <a:spcPts val="167"/>
              </a:spcBef>
            </a:pP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Definição de desigualdade social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98600" y="2438400"/>
            <a:ext cx="12579773" cy="2606697"/>
          </a:xfrm>
          <a:prstGeom prst="rect">
            <a:avLst/>
          </a:prstGeom>
        </p:spPr>
        <p:txBody>
          <a:bodyPr vert="horz" wrap="square" lIns="0" tIns="21167" rIns="0" bIns="0" rtlCol="0">
            <a:spAutoFit/>
          </a:bodyPr>
          <a:lstStyle/>
          <a:p>
            <a:pPr marL="16933" marR="6773">
              <a:spcBef>
                <a:spcPts val="167"/>
              </a:spcBef>
            </a:pPr>
            <a:r>
              <a:rPr sz="2400" dirty="0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desigualdade social é um conceito que se refere à distribuição desigual de recursos, oportunidades e poder entre os membros de uma sociedade. Ela pode ser medida de diversas formas, como a desigualdade de renda, desigualdade de acesso à educação e desigualdade de acesso aos serviços de saúde. A desigualdade social pode levar a disparidades no bem-estar, na qualidade de vida e nas oportunidades de desenvolvimento das pessoas. É um problema complexo e multifacetado, que requer ações e políticas públicas para promover a igualdade e a justiça social.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970F387-D4EF-861B-524D-48041FDE35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" y="234950"/>
            <a:ext cx="908050" cy="9080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0000" y="1263637"/>
            <a:ext cx="10815638" cy="575372"/>
          </a:xfrm>
          <a:prstGeom prst="rect">
            <a:avLst/>
          </a:prstGeom>
        </p:spPr>
        <p:txBody>
          <a:bodyPr vert="horz" wrap="square" lIns="0" tIns="21167" rIns="0" bIns="0" rtlCol="0">
            <a:spAutoFit/>
          </a:bodyPr>
          <a:lstStyle/>
          <a:p>
            <a:pPr marL="16933">
              <a:spcBef>
                <a:spcPts val="167"/>
              </a:spcBef>
            </a:pP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Abrangência global do problema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70000" y="2133600"/>
            <a:ext cx="13487400" cy="3954929"/>
          </a:xfrm>
          <a:prstGeom prst="rect">
            <a:avLst/>
          </a:prstGeom>
        </p:spPr>
        <p:txBody>
          <a:bodyPr vert="horz" wrap="square" lIns="0" tIns="167640" rIns="0" bIns="0" rtlCol="0">
            <a:spAutoFit/>
          </a:bodyPr>
          <a:lstStyle/>
          <a:p>
            <a:pPr marL="257380" indent="-240447">
              <a:spcBef>
                <a:spcPts val="1320"/>
              </a:spcBef>
              <a:buFont typeface="Franklin Gothic Medium"/>
              <a:buChar char="•"/>
              <a:tabLst>
                <a:tab pos="257380" algn="l"/>
              </a:tabLst>
            </a:pPr>
            <a:r>
              <a:rPr sz="2400" dirty="0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desigualdade social é um problema que afeta países em todo o mundo.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6534" marR="581645" indent="-240447">
              <a:spcBef>
                <a:spcPts val="900"/>
              </a:spcBef>
              <a:buFont typeface="Franklin Gothic Medium"/>
              <a:buChar char="•"/>
              <a:tabLst>
                <a:tab pos="258227" algn="l"/>
              </a:tabLst>
            </a:pPr>
            <a:r>
              <a:rPr sz="2400" dirty="0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acordo com o Banco Mundial, mais de 70% da população mundial vive em países onde a </a:t>
            </a:r>
            <a:r>
              <a:rPr sz="2400" dirty="0" err="1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desigualdade</a:t>
            </a:r>
            <a:r>
              <a:rPr sz="2400" dirty="0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</a:t>
            </a:r>
            <a:r>
              <a:rPr lang="pt-BR" sz="2400" dirty="0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renda</a:t>
            </a:r>
            <a:r>
              <a:rPr sz="2400" dirty="0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aumentou nas últimas décadas.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6534" marR="175256" indent="-240447">
              <a:spcBef>
                <a:spcPts val="900"/>
              </a:spcBef>
              <a:buFont typeface="Franklin Gothic Medium"/>
              <a:buChar char="•"/>
              <a:tabLst>
                <a:tab pos="258227" algn="l"/>
              </a:tabLst>
            </a:pPr>
            <a:r>
              <a:rPr sz="2400" dirty="0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desigualdade social se manifesta de várias formas, incluindo disparidades de renda, acesso a serviços </a:t>
            </a:r>
            <a:r>
              <a:rPr sz="2400" dirty="0" err="1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básicos</a:t>
            </a:r>
            <a:r>
              <a:rPr sz="2400" dirty="0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pt-BR" sz="2400" dirty="0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oportunidades</a:t>
            </a:r>
            <a:r>
              <a:rPr sz="2400" dirty="0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emprego e educação.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6534" marR="63498" indent="-240447">
              <a:spcBef>
                <a:spcPts val="900"/>
              </a:spcBef>
              <a:buFont typeface="Franklin Gothic Medium"/>
              <a:buChar char="•"/>
              <a:tabLst>
                <a:tab pos="258227" algn="l"/>
              </a:tabLst>
            </a:pPr>
            <a:r>
              <a:rPr sz="2400" dirty="0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Países em desenvolvimento geralmente enfrentam níveis mais altos de desigualdade social devido a fatores </a:t>
            </a:r>
            <a:r>
              <a:rPr sz="2400" dirty="0" err="1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</a:t>
            </a:r>
            <a:r>
              <a:rPr sz="2400" dirty="0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corrupção</a:t>
            </a:r>
            <a:r>
              <a:rPr sz="2400" dirty="0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falta de infraestrutura e políticas econômicas desfavoráveis.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6534" marR="6773" indent="-240447">
              <a:spcBef>
                <a:spcPts val="900"/>
              </a:spcBef>
              <a:buFont typeface="Franklin Gothic Medium"/>
              <a:buChar char="•"/>
              <a:tabLst>
                <a:tab pos="258227" algn="l"/>
              </a:tabLst>
            </a:pPr>
            <a:r>
              <a:rPr sz="2400" dirty="0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desigualdade social não está apenas relacionada à pobreza, mas também afeta negativamente a coesão social, a </a:t>
            </a:r>
            <a:r>
              <a:rPr sz="2400" dirty="0" err="1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estabilidade</a:t>
            </a:r>
            <a:r>
              <a:rPr sz="2400" dirty="0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política e o desenvolvimento econômico.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FD88FD4-A092-4111-79C9-98747EBA46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" y="234950"/>
            <a:ext cx="908050" cy="9080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338262" y="880647"/>
            <a:ext cx="14009689" cy="2043294"/>
          </a:xfrm>
          <a:prstGeom prst="rect">
            <a:avLst/>
          </a:prstGeom>
        </p:spPr>
        <p:txBody>
          <a:bodyPr vert="horz" wrap="square" lIns="0" tIns="420793" rIns="0" bIns="0" rtlCol="0">
            <a:spAutoFit/>
          </a:bodyPr>
          <a:lstStyle/>
          <a:p>
            <a:pPr marL="16933">
              <a:spcBef>
                <a:spcPts val="3313"/>
              </a:spcBef>
            </a:pP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Indicadores de Desigualdade</a:t>
            </a:r>
          </a:p>
          <a:p>
            <a:pPr marL="16933" marR="6773">
              <a:spcBef>
                <a:spcPts val="1067"/>
              </a:spcBef>
            </a:pPr>
            <a:r>
              <a:rPr sz="2000" dirty="0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medição da desigualdade social, é importante considerar diferentes indicadores que refletem as disparidades entre as faixas de renda. Alguns dos indicadores utilizados incluem o Índice de Desenvolvimento Humano (IDH), taxa de escolarização, acesso à cultura e serviços básicos.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38262" y="3148727"/>
            <a:ext cx="7475538" cy="390706"/>
          </a:xfrm>
          <a:prstGeom prst="rect">
            <a:avLst/>
          </a:prstGeom>
        </p:spPr>
        <p:txBody>
          <a:bodyPr vert="horz" wrap="square" lIns="0" tIns="21167" rIns="0" bIns="0" rtlCol="0">
            <a:spAutoFit/>
          </a:bodyPr>
          <a:lstStyle/>
          <a:p>
            <a:pPr marL="16933">
              <a:spcBef>
                <a:spcPts val="167"/>
              </a:spcBef>
            </a:pPr>
            <a:r>
              <a:rPr sz="2400" dirty="0">
                <a:solidFill>
                  <a:srgbClr val="484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Indicadores de Desigualdade por Faixas de Renda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8262" y="3886200"/>
            <a:ext cx="12427711" cy="361289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C4E14D8-36EF-4397-B167-2B427DA1B0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" y="234950"/>
            <a:ext cx="908050" cy="9080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0000" y="1264919"/>
            <a:ext cx="4567238" cy="572807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16933">
              <a:spcBef>
                <a:spcPts val="147"/>
              </a:spcBef>
            </a:pP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Índice de Gini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70000" y="2021892"/>
            <a:ext cx="12539133" cy="977383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6933" marR="6773">
              <a:spcBef>
                <a:spcPts val="180"/>
              </a:spcBef>
            </a:pPr>
            <a:r>
              <a:rPr sz="2000" dirty="0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índice de Gini é uma medida estatística que quantifica a desigualdade de renda em uma determinada população. Ele varia de 0 a 1, onde 0 representa total igualdade, ou seja, todas as pessoas têm a mesma renda, e 1 representa total desigualdade, onde uma única pessoa detém toda a renda.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1270000" y="3352800"/>
            <a:ext cx="13330239" cy="3637748"/>
          </a:xfrm>
          <a:prstGeom prst="rect">
            <a:avLst/>
          </a:prstGeom>
        </p:spPr>
        <p:txBody>
          <a:bodyPr vert="horz" wrap="square" lIns="0" tIns="165947" rIns="0" bIns="0" rtlCol="0">
            <a:spAutoFit/>
          </a:bodyPr>
          <a:lstStyle/>
          <a:p>
            <a:pPr marL="16933">
              <a:spcBef>
                <a:spcPts val="1307"/>
              </a:spcBef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Interpretação do Índice de Gini</a:t>
            </a:r>
          </a:p>
          <a:p>
            <a:pPr marL="375911" indent="-238754">
              <a:spcBef>
                <a:spcPts val="1133"/>
              </a:spcBef>
              <a:buSzPct val="87096"/>
              <a:buFont typeface="Calibri"/>
              <a:buChar char="•"/>
              <a:tabLst>
                <a:tab pos="375911" algn="l"/>
              </a:tabLst>
            </a:pPr>
            <a:r>
              <a:rPr dirty="0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Quanto mais próximo de 0 for o valor do índice de Gini, menor é a desigualdade de renda na população.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5911" indent="-238754">
              <a:spcBef>
                <a:spcPts val="1120"/>
              </a:spcBef>
              <a:buSzPct val="87096"/>
              <a:buFont typeface="Calibri"/>
              <a:buChar char="•"/>
              <a:tabLst>
                <a:tab pos="375911" algn="l"/>
              </a:tabLst>
            </a:pPr>
            <a:r>
              <a:rPr dirty="0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Quanto mais próximo de 1 for o valor do índice de Gini, maior é a desigualdade de renda na população.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777064"/>
              </a:buClr>
              <a:buFont typeface="Calibri"/>
              <a:buChar char="•"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33"/>
              </a:spcBef>
              <a:buClr>
                <a:srgbClr val="777064"/>
              </a:buClr>
              <a:buFont typeface="Calibri"/>
              <a:buChar char="•"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933"/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Relação entre Renda e Qualidade de Vida</a:t>
            </a:r>
          </a:p>
          <a:p>
            <a:pPr marL="375911" indent="-238754">
              <a:spcBef>
                <a:spcPts val="1133"/>
              </a:spcBef>
              <a:buSzPct val="87096"/>
              <a:buFont typeface="Calibri"/>
              <a:buChar char="•"/>
              <a:tabLst>
                <a:tab pos="375911" algn="l"/>
              </a:tabLst>
            </a:pPr>
            <a:r>
              <a:rPr dirty="0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índice de Gini é uma importante ferramenta para avaliar a distribuição de renda em um país ou região.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5911" marR="6773" indent="-238754">
              <a:spcBef>
                <a:spcPts val="1100"/>
              </a:spcBef>
              <a:buSzPct val="87096"/>
              <a:buFont typeface="Calibri"/>
              <a:buChar char="•"/>
              <a:tabLst>
                <a:tab pos="379297" algn="l"/>
              </a:tabLst>
            </a:pPr>
            <a:r>
              <a:rPr dirty="0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 alta desigualdade de renda pode ter impactos negativos na qualidade de vida das pessoas, como acesso 	limitado a educação, saúde e oportunidades de emprego.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A0EF14E-29F0-FC61-E64F-7BEB847CD1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" y="234950"/>
            <a:ext cx="908050" cy="9080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1878" y="1007248"/>
            <a:ext cx="17114711" cy="777438"/>
          </a:xfrm>
          <a:prstGeom prst="rect">
            <a:avLst/>
          </a:prstGeom>
        </p:spPr>
        <p:txBody>
          <a:bodyPr vert="horz" wrap="square" lIns="0" tIns="251759" rIns="0" bIns="0" rtlCol="0">
            <a:spAutoFit/>
          </a:bodyPr>
          <a:lstStyle/>
          <a:p>
            <a:pPr marL="139697">
              <a:spcBef>
                <a:spcPts val="167"/>
              </a:spcBef>
            </a:pPr>
            <a:r>
              <a:rPr dirty="0"/>
              <a:t>Relação en</a:t>
            </a:r>
            <a:r>
              <a:rPr sz="3200" dirty="0"/>
              <a:t>tr</a:t>
            </a:r>
            <a:r>
              <a:rPr dirty="0"/>
              <a:t>e </a:t>
            </a:r>
            <a:r>
              <a:rPr sz="3200" dirty="0"/>
              <a:t>r</a:t>
            </a:r>
            <a:r>
              <a:rPr dirty="0"/>
              <a:t>enda e </a:t>
            </a:r>
            <a:r>
              <a:rPr sz="3200" dirty="0"/>
              <a:t>qu</a:t>
            </a:r>
            <a:r>
              <a:rPr dirty="0"/>
              <a:t>alidade de </a:t>
            </a:r>
            <a:r>
              <a:rPr sz="3200" dirty="0"/>
              <a:t>v</a:t>
            </a:r>
            <a:r>
              <a:rPr dirty="0"/>
              <a:t>ida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1350962" y="2426371"/>
            <a:ext cx="4033838" cy="31410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157476">
              <a:spcBef>
                <a:spcPts val="133"/>
              </a:spcBef>
            </a:pPr>
            <a:r>
              <a:rPr sz="2400" dirty="0">
                <a:solidFill>
                  <a:srgbClr val="484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Desigualdade Social e Qualidade de Vida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5911" marR="71965" indent="-238754">
              <a:spcBef>
                <a:spcPts val="947"/>
              </a:spcBef>
              <a:buSzPct val="87096"/>
              <a:buFont typeface="Calibri"/>
              <a:buChar char="•"/>
              <a:tabLst>
                <a:tab pos="379297" algn="l"/>
              </a:tabLst>
            </a:pPr>
            <a:r>
              <a:rPr sz="2000" dirty="0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desigualdade de renda está 	diretamente relacionada à 	qualidade de vida das pessoas.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5911" marR="6773" indent="-238754">
              <a:spcBef>
                <a:spcPts val="900"/>
              </a:spcBef>
              <a:buSzPct val="87096"/>
              <a:buFont typeface="Calibri"/>
              <a:buChar char="•"/>
              <a:tabLst>
                <a:tab pos="379297" algn="l"/>
              </a:tabLst>
            </a:pPr>
            <a:r>
              <a:rPr sz="2000" dirty="0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Pessoas com renda mais baixa 	tendem a ter acesso limitado a 	serviços básicos, como saúde e 	educação.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46762" y="2426371"/>
            <a:ext cx="4033838" cy="412591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08738">
              <a:spcBef>
                <a:spcPts val="133"/>
              </a:spcBef>
            </a:pPr>
            <a:r>
              <a:rPr sz="2400" dirty="0">
                <a:solidFill>
                  <a:srgbClr val="484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Exemplos Históricos de Justificação da Desigualdade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5911" marR="162556" indent="-238754">
              <a:spcBef>
                <a:spcPts val="920"/>
              </a:spcBef>
              <a:buSzPct val="87096"/>
              <a:buFont typeface="Calibri"/>
              <a:buChar char="•"/>
              <a:tabLst>
                <a:tab pos="379297" algn="l"/>
              </a:tabLst>
            </a:pPr>
            <a:r>
              <a:rPr sz="2000" dirty="0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 longo da história, a 	desigualdade social foi muitas 	vezes justificada com base em 	ideologias, como o darwinismo 	social.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5911" marR="6773" indent="-238754">
              <a:spcBef>
                <a:spcPts val="933"/>
              </a:spcBef>
              <a:buSzPct val="87096"/>
              <a:buFont typeface="Calibri"/>
              <a:buChar char="•"/>
              <a:tabLst>
                <a:tab pos="379297" algn="l"/>
              </a:tabLst>
            </a:pPr>
            <a:r>
              <a:rPr sz="2000" dirty="0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Herbert Spencer, por exemplo, 	defendia que a desigualdade era 	resultado de uma suposta 	superioridade dos mais ricos.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337800" y="2426371"/>
            <a:ext cx="4033838" cy="407718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245527">
              <a:spcBef>
                <a:spcPts val="133"/>
              </a:spcBef>
            </a:pPr>
            <a:r>
              <a:rPr sz="2400" dirty="0">
                <a:solidFill>
                  <a:srgbClr val="484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Críticas ao Darwinismo Social de Herbert Spencer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5911" marR="95671" indent="-238754">
              <a:spcBef>
                <a:spcPts val="940"/>
              </a:spcBef>
              <a:buSzPct val="87096"/>
              <a:buFont typeface="Calibri"/>
              <a:buChar char="•"/>
              <a:tabLst>
                <a:tab pos="379297" algn="l"/>
              </a:tabLst>
            </a:pPr>
            <a:r>
              <a:rPr sz="2000" dirty="0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darwinismo social de Herbert 	Spencer foi amplamente 	criticado por simplificar a 	complexidade da desigualdade 	social e ignorar fatores 	estruturais e históricos.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5911" marR="6773" indent="-238754">
              <a:spcBef>
                <a:spcPts val="1033"/>
              </a:spcBef>
              <a:buSzPct val="87096"/>
              <a:buFont typeface="Calibri"/>
              <a:buChar char="•"/>
              <a:tabLst>
                <a:tab pos="379297" algn="l"/>
              </a:tabLst>
            </a:pPr>
            <a:r>
              <a:rPr sz="2000" dirty="0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Críticos argumentam que a 	desigualdade é resultado de 	sistemas econômicos e políticos 	injustos.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91A9ABE-6F12-4F63-5695-5D9770F463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" y="234950"/>
            <a:ext cx="908050" cy="9080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0000" y="1263637"/>
            <a:ext cx="11342843" cy="575372"/>
          </a:xfrm>
          <a:prstGeom prst="rect">
            <a:avLst/>
          </a:prstGeom>
        </p:spPr>
        <p:txBody>
          <a:bodyPr vert="horz" wrap="square" lIns="0" tIns="21167" rIns="0" bIns="0" rtlCol="0">
            <a:spAutoFit/>
          </a:bodyPr>
          <a:lstStyle/>
          <a:p>
            <a:pPr marL="16933">
              <a:spcBef>
                <a:spcPts val="167"/>
              </a:spcBef>
            </a:pPr>
            <a:r>
              <a:rPr sz="3600" dirty="0"/>
              <a:t>Desigualdade Social e Ideologia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0000" y="2006454"/>
            <a:ext cx="5962981" cy="32482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8438" y="2006454"/>
            <a:ext cx="5951127" cy="324822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350961" y="5446284"/>
            <a:ext cx="4367211" cy="761747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6933">
              <a:spcBef>
                <a:spcPts val="180"/>
              </a:spcBef>
            </a:pPr>
            <a:r>
              <a:rPr sz="2400" dirty="0">
                <a:solidFill>
                  <a:srgbClr val="484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Karl Marx e a Desigualdade Social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91895" y="6364299"/>
            <a:ext cx="3595793" cy="125162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6933" marR="6773">
              <a:spcBef>
                <a:spcPts val="160"/>
              </a:spcBef>
            </a:pPr>
            <a:r>
              <a:rPr sz="2000" dirty="0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Marx analisou a desigualdade social como resultado das relações desiguais de forças entre as classes sociais.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18173" y="5435905"/>
            <a:ext cx="4314827" cy="761747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6933">
              <a:spcBef>
                <a:spcPts val="180"/>
              </a:spcBef>
            </a:pPr>
            <a:r>
              <a:rPr sz="2400" dirty="0">
                <a:solidFill>
                  <a:srgbClr val="484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Exploração da Classe Trabalhadora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18172" y="6364299"/>
            <a:ext cx="3309620" cy="1865468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16933" marR="6773">
              <a:spcBef>
                <a:spcPts val="147"/>
              </a:spcBef>
            </a:pPr>
            <a:r>
              <a:rPr sz="2000" dirty="0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Marx argumentou que a classe trabalhadora é explorada pela burguesia, que controla os meios de produção e se beneficia do trabalho dos trabalhadores.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575800" y="5451545"/>
            <a:ext cx="3962400" cy="39241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6933">
              <a:spcBef>
                <a:spcPts val="180"/>
              </a:spcBef>
            </a:pPr>
            <a:r>
              <a:rPr sz="2400" dirty="0">
                <a:solidFill>
                  <a:srgbClr val="484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Visão Radical de Marx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575800" y="6197652"/>
            <a:ext cx="3599180" cy="1559401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6933" marR="6773">
              <a:spcBef>
                <a:spcPts val="160"/>
              </a:spcBef>
            </a:pPr>
            <a:r>
              <a:rPr sz="2000" dirty="0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Marx propôs uma solução radical para a desigualdade social, defendendo a revolução proletária e a abolição do sistema capitalista.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58B773E6-92D1-88ED-91E9-B8CE7D5547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" y="234950"/>
            <a:ext cx="908050" cy="9080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8262" y="1265775"/>
            <a:ext cx="12123738" cy="57109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Karl Marx e a Desigualdade Social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38262" y="1959646"/>
            <a:ext cx="13723938" cy="6874532"/>
          </a:xfrm>
          <a:prstGeom prst="rect">
            <a:avLst/>
          </a:prstGeom>
        </p:spPr>
        <p:txBody>
          <a:bodyPr vert="horz" wrap="square" lIns="0" tIns="143087" rIns="0" bIns="0" rtlCol="0">
            <a:spAutoFit/>
          </a:bodyPr>
          <a:lstStyle/>
          <a:p>
            <a:pPr marL="16933">
              <a:spcBef>
                <a:spcPts val="1127"/>
              </a:spcBef>
            </a:pPr>
            <a:r>
              <a:rPr sz="2800" dirty="0">
                <a:solidFill>
                  <a:srgbClr val="484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Abordagem Revolucionária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4425" indent="-211661">
              <a:spcBef>
                <a:spcPts val="987"/>
              </a:spcBef>
              <a:buSzPct val="85185"/>
              <a:buFont typeface="Ryo Clean PlusN M"/>
              <a:buChar char="•"/>
              <a:tabLst>
                <a:tab pos="334425" algn="l"/>
              </a:tabLst>
            </a:pPr>
            <a:r>
              <a:rPr sz="2000" dirty="0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Karl Marx propôs uma abordagem revolucionária para reduzir a desigualdade social.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4425" indent="-211661">
              <a:spcBef>
                <a:spcPts val="1080"/>
              </a:spcBef>
              <a:buSzPct val="85185"/>
              <a:buFont typeface="Ryo Clean PlusN M"/>
              <a:buChar char="•"/>
              <a:tabLst>
                <a:tab pos="334425" algn="l"/>
              </a:tabLst>
            </a:pPr>
            <a:r>
              <a:rPr sz="2000" dirty="0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 acreditava que a classe trabalhadora deveria se unir e derrubar o sistema capitalista.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4425" marR="175256" indent="-212508">
              <a:spcBef>
                <a:spcPts val="873"/>
              </a:spcBef>
              <a:buSzPct val="85185"/>
              <a:buFont typeface="Ryo Clean PlusN M"/>
              <a:buChar char="•"/>
              <a:tabLst>
                <a:tab pos="334425" algn="l"/>
              </a:tabLst>
            </a:pPr>
            <a:r>
              <a:rPr sz="2000" dirty="0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Segundo Marx, a revolução proletária resultaria em uma sociedade sem classes, na qual os meios de produção seriam de propriedade coletiva.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933">
              <a:spcBef>
                <a:spcPts val="1867"/>
              </a:spcBef>
            </a:pPr>
            <a:r>
              <a:rPr sz="2800" dirty="0">
                <a:solidFill>
                  <a:srgbClr val="484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Medidas Menos Radicais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4425" indent="-211661">
              <a:spcBef>
                <a:spcPts val="993"/>
              </a:spcBef>
              <a:buSzPct val="85185"/>
              <a:buFont typeface="Ryo Clean PlusN M"/>
              <a:buChar char="•"/>
              <a:tabLst>
                <a:tab pos="334425" algn="l"/>
              </a:tabLst>
            </a:pPr>
            <a:r>
              <a:rPr sz="2000" dirty="0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Existem alternativas menos radicais para reduzir a desigualdade social.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4425" marR="39792" indent="-212508">
              <a:spcBef>
                <a:spcPts val="967"/>
              </a:spcBef>
              <a:buSzPct val="85185"/>
              <a:buFont typeface="Ryo Clean PlusN M"/>
              <a:buChar char="•"/>
              <a:tabLst>
                <a:tab pos="334425" algn="l"/>
              </a:tabLst>
            </a:pPr>
            <a:r>
              <a:rPr sz="2000" dirty="0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Essas medidas incluem políticas de redistribuição de renda, acesso igualitário à educação e serviços de saúde e proteção social.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933">
              <a:spcBef>
                <a:spcPts val="1860"/>
              </a:spcBef>
            </a:pPr>
            <a:r>
              <a:rPr sz="2800" dirty="0">
                <a:solidFill>
                  <a:srgbClr val="484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Social-Democracia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4425" marR="297173" indent="-212508">
              <a:spcBef>
                <a:spcPts val="793"/>
              </a:spcBef>
              <a:buSzPct val="85185"/>
              <a:buFont typeface="Ryo Clean PlusN M"/>
              <a:buChar char="•"/>
              <a:tabLst>
                <a:tab pos="334425" algn="l"/>
              </a:tabLst>
            </a:pPr>
            <a:r>
              <a:rPr sz="2000" dirty="0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social-democracia é uma alternativa política que busca combinar o sistema capitalista com políticas sociais abrangentes.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4425" marR="6773" indent="-212508">
              <a:spcBef>
                <a:spcPts val="787"/>
              </a:spcBef>
              <a:buSzPct val="85185"/>
              <a:buFont typeface="Ryo Clean PlusN M"/>
              <a:buChar char="•"/>
              <a:tabLst>
                <a:tab pos="334425" algn="l"/>
              </a:tabLst>
            </a:pPr>
            <a:r>
              <a:rPr sz="2000" dirty="0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Países nórdicos como Suécia, Noruega e Dinamarca são frequentemente citados como exemplos de sucesso da social-democracia.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4425" marR="182029" indent="-212508">
              <a:spcBef>
                <a:spcPts val="787"/>
              </a:spcBef>
              <a:buSzPct val="85185"/>
              <a:buFont typeface="Ryo Clean PlusN M"/>
              <a:buChar char="•"/>
              <a:tabLst>
                <a:tab pos="334425" algn="l"/>
              </a:tabLst>
            </a:pPr>
            <a:r>
              <a:rPr sz="2000" dirty="0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Esses países possuem altos níveis de igualdade social, acesso universal a serviços públicos e bem-estar social abrangente.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12D4429-3F3A-975C-4E95-9828D538C5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" y="234950"/>
            <a:ext cx="908050" cy="9080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7157" y="1129990"/>
            <a:ext cx="17114711" cy="754726"/>
          </a:xfrm>
          <a:prstGeom prst="rect">
            <a:avLst/>
          </a:prstGeom>
        </p:spPr>
        <p:txBody>
          <a:bodyPr vert="horz" wrap="square" lIns="0" tIns="198787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Alternativas para Reduzir Desigualdade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79460" y="1937020"/>
            <a:ext cx="11376660" cy="1253334"/>
          </a:xfrm>
          <a:prstGeom prst="rect">
            <a:avLst/>
          </a:prstGeom>
        </p:spPr>
        <p:txBody>
          <a:bodyPr vert="horz" wrap="square" lIns="0" tIns="22013" rIns="0" bIns="0" rtlCol="0">
            <a:spAutoFit/>
          </a:bodyPr>
          <a:lstStyle/>
          <a:p>
            <a:pPr marL="16933" marR="6773">
              <a:spcBef>
                <a:spcPts val="173"/>
              </a:spcBef>
            </a:pPr>
            <a:r>
              <a:rPr sz="2000" dirty="0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Nesta seção, discutiremos algumas medidas que podem ser adotadas para reduzir a desigualdade social. Essas medidas visam melhorar o bem-estar social, garantir acesso à saúde e educação de qualidade, fornecer emprego e assistência para desempregados, e garantir direitos trabalhistas e previdência social.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74504" y="3393036"/>
            <a:ext cx="7616478" cy="45397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6933">
              <a:spcBef>
                <a:spcPts val="180"/>
              </a:spcBef>
            </a:pPr>
            <a:r>
              <a:rPr sz="2800" dirty="0">
                <a:solidFill>
                  <a:srgbClr val="484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Medidas para Elevação do Bem-Estar Social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67689" y="4049688"/>
            <a:ext cx="11600668" cy="366836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4F1A3565-00B0-1268-1BA9-7F3EFF8F36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" y="234950"/>
            <a:ext cx="908050" cy="9080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</TotalTime>
  <Words>1259</Words>
  <Application>Microsoft Office PowerPoint</Application>
  <PresentationFormat>Personalizar</PresentationFormat>
  <Paragraphs>77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20" baseType="lpstr">
      <vt:lpstr>Arial</vt:lpstr>
      <vt:lpstr>Calibri</vt:lpstr>
      <vt:lpstr>Franklin Gothic Medium</vt:lpstr>
      <vt:lpstr>Microsoft Sans Serif</vt:lpstr>
      <vt:lpstr>Ryo Clean PlusN M</vt:lpstr>
      <vt:lpstr>Tahoma</vt:lpstr>
      <vt:lpstr>Office Theme</vt:lpstr>
      <vt:lpstr>Desigualda e Social</vt:lpstr>
      <vt:lpstr>Definição de desigualdade social</vt:lpstr>
      <vt:lpstr>Abrangência global do problema</vt:lpstr>
      <vt:lpstr>Indicadores de Desigualdade Na medição da desigualdade social, é importante considerar diferentes indicadores que refletem as disparidades entre as faixas de renda. Alguns dos indicadores utilizados incluem o Índice de Desenvolvimento Humano (IDH), taxa de escolarização, acesso à cultura e serviços básicos.</vt:lpstr>
      <vt:lpstr>Índice de Gini</vt:lpstr>
      <vt:lpstr>Relação entre renda e qualidade de vida</vt:lpstr>
      <vt:lpstr>Desigualdade Social e Ideologia</vt:lpstr>
      <vt:lpstr>Karl Marx e a Desigualdade Social</vt:lpstr>
      <vt:lpstr>Alternativas para Reduzir Desigualdade</vt:lpstr>
      <vt:lpstr>Medidas para Elevação do Bem-Estar Social</vt:lpstr>
      <vt:lpstr>Desigualdade Social no Brasil</vt:lpstr>
      <vt:lpstr>Pesquisa de Thomas Piketty</vt:lpstr>
      <vt:lpstr>Conclusão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Desigualda e Social</dc:title>
  <cp:lastModifiedBy>Rafael Silveira</cp:lastModifiedBy>
  <cp:revision>2</cp:revision>
  <dcterms:created xsi:type="dcterms:W3CDTF">2024-01-29T18:37:31Z</dcterms:created>
  <dcterms:modified xsi:type="dcterms:W3CDTF">2024-01-30T15:49:56Z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2024-01-29T00:00:00Z</vt:filetime>
  </property>
  <property fmtid="{D5CDD505-2E9C-101B-9397-08002B2CF9AE}" pid="3" name="Creator">
    <vt:lpwstr>Mozilla/5.0 (X11; Linux x86_64) AppleWebKit/537.36 (KHTML, like Gecko) HeadlessChrome/120.0.0.0 Safari/537.36</vt:lpwstr>
  </property>
  <property fmtid="{D5CDD505-2E9C-101B-9397-08002B2CF9AE}" pid="4" name="LastSaved">
    <vt:filetime>2024-01-29T00:00:00Z</vt:filetime>
  </property>
  <property fmtid="{D5CDD505-2E9C-101B-9397-08002B2CF9AE}" pid="5" name="Producer">
    <vt:lpwstr>pdf-lib (https://github.com/Hopding/pdf-lib)</vt:lpwstr>
  </property>
</Properties>
</file>