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1401425" cy="6413500"/>
  <p:notesSz cx="12192000" cy="641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9" autoAdjust="0"/>
    <p:restoredTop sz="96374" autoAdjust="0"/>
  </p:normalViewPr>
  <p:slideViewPr>
    <p:cSldViewPr>
      <p:cViewPr varScale="1">
        <p:scale>
          <a:sx n="122" d="100"/>
          <a:sy n="122" d="100"/>
        </p:scale>
        <p:origin x="2556" y="102"/>
      </p:cViewPr>
      <p:guideLst>
        <p:guide orient="horz" pos="2880"/>
        <p:guide pos="20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22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22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683F1-8EE0-49B5-812C-D4DC605A672C}" type="datetimeFigureOut">
              <a:rPr lang="pt-BR" smtClean="0"/>
              <a:t>26/01/2024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171950" y="801688"/>
            <a:ext cx="3848100" cy="2165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086100"/>
            <a:ext cx="9753600" cy="2525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091238"/>
            <a:ext cx="5283200" cy="3222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091238"/>
            <a:ext cx="5283200" cy="3222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3090-5FE3-43B6-AACD-1EEC5E685E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23090-5FE3-43B6-AACD-1EEC5E685EB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83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5107" y="1988186"/>
            <a:ext cx="9691211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0214" y="3591561"/>
            <a:ext cx="7980998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0071" y="1475105"/>
            <a:ext cx="4959620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71734" y="1475105"/>
            <a:ext cx="4959620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5675" y="536582"/>
            <a:ext cx="4473872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5675" y="963932"/>
            <a:ext cx="8807601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4841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76485" y="5964556"/>
            <a:ext cx="36484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0071" y="5964556"/>
            <a:ext cx="26223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09026" y="5964556"/>
            <a:ext cx="26223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1312" y="0"/>
            <a:ext cx="4710113" cy="64135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93A8F6E-0C57-9EC1-7910-9E9D2F4A8080}"/>
              </a:ext>
            </a:extLst>
          </p:cNvPr>
          <p:cNvSpPr txBox="1"/>
          <p:nvPr/>
        </p:nvSpPr>
        <p:spPr>
          <a:xfrm>
            <a:off x="1738312" y="206375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Interação Social: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Tranformaçã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29E42103-4154-4B4A-8A6A-27C0514FD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34950"/>
            <a:ext cx="675827" cy="6758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743" y="964451"/>
            <a:ext cx="4473872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Piaget e as Relações Sociais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421" y="1606549"/>
            <a:ext cx="4710113" cy="3954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9410">
              <a:spcBef>
                <a:spcPts val="100"/>
              </a:spcBef>
            </a:pPr>
            <a:r>
              <a:rPr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Influência das relações sociais no comportamento, segundo Piaget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5080" indent="-179070">
              <a:spcBef>
                <a:spcPts val="710"/>
              </a:spcBef>
              <a:buSzPct val="87096"/>
              <a:buFont typeface="Calibri"/>
              <a:buChar char="•"/>
              <a:tabLst>
                <a:tab pos="284480" algn="l"/>
              </a:tabLst>
            </a:pPr>
            <a:r>
              <a:rPr sz="1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Piaget, as relações sociais desempenham 	um papel fundamental no desenvolvimento cognitivo 	e moral das crianças.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263525" indent="-179070">
              <a:spcBef>
                <a:spcPts val="775"/>
              </a:spcBef>
              <a:buSzPct val="87096"/>
              <a:buFont typeface="Calibri"/>
              <a:buChar char="•"/>
              <a:tabLst>
                <a:tab pos="284480" algn="l"/>
              </a:tabLst>
            </a:pPr>
            <a:r>
              <a:rPr sz="1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Piaget acreditava que a interação com outras 	pessoas, especialmente com os pares, permite às 	crianças construir conhecimentos e desenvolver 	habilidades sociais.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106680" indent="-179070">
              <a:spcBef>
                <a:spcPts val="715"/>
              </a:spcBef>
              <a:buSzPct val="87096"/>
              <a:buFont typeface="Calibri"/>
              <a:buChar char="•"/>
              <a:tabLst>
                <a:tab pos="284480" algn="l"/>
              </a:tabLst>
            </a:pPr>
            <a:r>
              <a:rPr sz="1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Através da interação social, as crianças aprendem a 	compartilhar, cooperar, resolver conflitos e 	desenvolver empatia.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147320" indent="-179070">
              <a:spcBef>
                <a:spcPts val="670"/>
              </a:spcBef>
              <a:buSzPct val="87096"/>
              <a:buFont typeface="Calibri"/>
              <a:buChar char="•"/>
              <a:tabLst>
                <a:tab pos="284480" algn="l"/>
              </a:tabLst>
            </a:pPr>
            <a:r>
              <a:rPr sz="1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Piaget também argumentava que a interação social 	promove a construção de regras e normas sociais, 	que são internalizadas pelas crianças ao longo do 	tempo.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1312" y="-7895"/>
            <a:ext cx="4710113" cy="6417447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B6F03938-2E21-1328-A2AC-220988E0922C}"/>
              </a:ext>
            </a:extLst>
          </p:cNvPr>
          <p:cNvCxnSpPr>
            <a:cxnSpLocks/>
          </p:cNvCxnSpPr>
          <p:nvPr/>
        </p:nvCxnSpPr>
        <p:spPr>
          <a:xfrm>
            <a:off x="6691312" y="0"/>
            <a:ext cx="0" cy="641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853C2889-EDA9-4F6B-E7EF-514E0AAA1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34950"/>
            <a:ext cx="675827" cy="6758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3094" y="949582"/>
            <a:ext cx="84905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Estágios da Socialização por Piaget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8344" y="1992126"/>
            <a:ext cx="8968690" cy="8771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spcBef>
                <a:spcPts val="120"/>
              </a:spcBef>
            </a:pPr>
            <a:r>
              <a:rPr sz="14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desenvolvimento da socialização em crianças, adolescentes e adultos é um processo complexo que envolve a interação com o ambiente e a aquisição de habilidades sociais. De acordo com a teoria de Jean Piaget, existem quatro estágios principais de desenvolvimento cognitivo que influenciam a socialização. Esses estágios são: sensoriomotor, pré-operacional, operacional concreto e operacional formal.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094" y="3160346"/>
            <a:ext cx="7451699" cy="28658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3FEE21-90B2-FAC6-6F12-BBBA97218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45761"/>
            <a:ext cx="675827" cy="6758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47098C2-CBD8-3233-52C6-5AAA2527F8B0}"/>
              </a:ext>
            </a:extLst>
          </p:cNvPr>
          <p:cNvSpPr txBox="1"/>
          <p:nvPr/>
        </p:nvSpPr>
        <p:spPr>
          <a:xfrm>
            <a:off x="1013094" y="147726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spc="-25" dirty="0">
                <a:solidFill>
                  <a:srgbClr val="484140"/>
                </a:solidFill>
                <a:latin typeface="Arial"/>
                <a:cs typeface="Arial"/>
              </a:rPr>
              <a:t>E</a:t>
            </a:r>
            <a:r>
              <a:rPr lang="pt-BR" sz="1800" spc="-25" dirty="0">
                <a:solidFill>
                  <a:srgbClr val="484140"/>
                </a:solidFill>
                <a:latin typeface="Tahoma"/>
                <a:cs typeface="Tahoma"/>
              </a:rPr>
              <a:t>st</a:t>
            </a:r>
            <a:r>
              <a:rPr lang="pt-BR" sz="1800" spc="-25" dirty="0">
                <a:solidFill>
                  <a:srgbClr val="484140"/>
                </a:solidFill>
                <a:latin typeface="Arial"/>
                <a:cs typeface="Arial"/>
              </a:rPr>
              <a:t>ágio</a:t>
            </a:r>
            <a:r>
              <a:rPr lang="pt-BR" sz="1800" spc="-25" dirty="0">
                <a:solidFill>
                  <a:srgbClr val="484140"/>
                </a:solidFill>
                <a:latin typeface="Tahoma"/>
                <a:cs typeface="Tahoma"/>
              </a:rPr>
              <a:t>s</a:t>
            </a:r>
            <a:r>
              <a:rPr lang="pt-BR" sz="1800" spc="-100" dirty="0">
                <a:solidFill>
                  <a:srgbClr val="484140"/>
                </a:solidFill>
                <a:latin typeface="Tahoma"/>
                <a:cs typeface="Tahoma"/>
              </a:rPr>
              <a:t> </a:t>
            </a:r>
            <a:r>
              <a:rPr lang="pt-BR" sz="1800" spc="-55" dirty="0">
                <a:solidFill>
                  <a:srgbClr val="484140"/>
                </a:solidFill>
                <a:latin typeface="Arial"/>
                <a:cs typeface="Arial"/>
              </a:rPr>
              <a:t>de</a:t>
            </a:r>
            <a:r>
              <a:rPr lang="pt-BR" sz="1800" spc="-80" dirty="0">
                <a:solidFill>
                  <a:srgbClr val="484140"/>
                </a:solidFill>
                <a:latin typeface="Arial"/>
                <a:cs typeface="Arial"/>
              </a:rPr>
              <a:t> </a:t>
            </a:r>
            <a:r>
              <a:rPr lang="pt-BR" sz="1800" spc="-10" dirty="0">
                <a:solidFill>
                  <a:srgbClr val="484140"/>
                </a:solidFill>
                <a:latin typeface="Arial"/>
                <a:cs typeface="Arial"/>
              </a:rPr>
              <a:t>De</a:t>
            </a:r>
            <a:r>
              <a:rPr lang="pt-BR" sz="1800" spc="-10" dirty="0">
                <a:solidFill>
                  <a:srgbClr val="484140"/>
                </a:solidFill>
                <a:latin typeface="Tahoma"/>
                <a:cs typeface="Tahoma"/>
              </a:rPr>
              <a:t>s</a:t>
            </a:r>
            <a:r>
              <a:rPr lang="pt-BR" sz="1800" spc="-10" dirty="0">
                <a:solidFill>
                  <a:srgbClr val="484140"/>
                </a:solidFill>
                <a:latin typeface="Arial"/>
                <a:cs typeface="Arial"/>
              </a:rPr>
              <a:t>en</a:t>
            </a:r>
            <a:r>
              <a:rPr lang="pt-BR" sz="1800" spc="-10" dirty="0">
                <a:solidFill>
                  <a:srgbClr val="484140"/>
                </a:solidFill>
                <a:latin typeface="Tahoma"/>
                <a:cs typeface="Tahoma"/>
              </a:rPr>
              <a:t>v</a:t>
            </a:r>
            <a:r>
              <a:rPr lang="pt-BR" sz="1800" spc="-10" dirty="0">
                <a:solidFill>
                  <a:srgbClr val="484140"/>
                </a:solidFill>
                <a:latin typeface="Arial"/>
                <a:cs typeface="Arial"/>
              </a:rPr>
              <a:t>ol</a:t>
            </a:r>
            <a:r>
              <a:rPr lang="pt-BR" sz="1800" spc="-10" dirty="0">
                <a:solidFill>
                  <a:srgbClr val="484140"/>
                </a:solidFill>
                <a:latin typeface="Tahoma"/>
                <a:cs typeface="Tahoma"/>
              </a:rPr>
              <a:t>v</a:t>
            </a:r>
            <a:r>
              <a:rPr lang="pt-BR" sz="1800" spc="-10" dirty="0">
                <a:solidFill>
                  <a:srgbClr val="484140"/>
                </a:solidFill>
                <a:latin typeface="Arial"/>
                <a:cs typeface="Arial"/>
              </a:rPr>
              <a:t>imen</a:t>
            </a:r>
            <a:r>
              <a:rPr lang="pt-BR" sz="1800" spc="-10" dirty="0">
                <a:solidFill>
                  <a:srgbClr val="484140"/>
                </a:solidFill>
                <a:latin typeface="Tahoma"/>
                <a:cs typeface="Tahoma"/>
              </a:rPr>
              <a:t>t</a:t>
            </a:r>
            <a:r>
              <a:rPr lang="pt-BR" sz="1800" spc="-10" dirty="0">
                <a:solidFill>
                  <a:srgbClr val="484140"/>
                </a:solidFill>
                <a:latin typeface="Arial"/>
                <a:cs typeface="Arial"/>
              </a:rPr>
              <a:t>o</a:t>
            </a:r>
            <a:endParaRPr lang="pt-BR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422" y="996950"/>
            <a:ext cx="4473872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Perguntas de Revisão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422" y="1606550"/>
            <a:ext cx="8435290" cy="1426031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01295" indent="-171450">
              <a:spcBef>
                <a:spcPts val="940"/>
              </a:spcBef>
              <a:buSzPct val="96774"/>
              <a:buAutoNum type="arabicPeriod"/>
              <a:tabLst>
                <a:tab pos="201295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papel da interação social no desenvolvimento e transformação das sociedades?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930" indent="-184785">
              <a:spcBef>
                <a:spcPts val="840"/>
              </a:spcBef>
              <a:buSzPct val="96774"/>
              <a:buAutoNum type="arabicPeriod"/>
              <a:tabLst>
                <a:tab pos="20193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 internet e as novas tecnologias influenciam a interação social?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930" indent="-188595">
              <a:spcBef>
                <a:spcPts val="915"/>
              </a:spcBef>
              <a:buSzPct val="96774"/>
              <a:buAutoNum type="arabicPeriod"/>
              <a:tabLst>
                <a:tab pos="20193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contribuições de Vygotsky para o entendimento da interação social?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930" indent="-189230">
              <a:spcBef>
                <a:spcPts val="840"/>
              </a:spcBef>
              <a:buSzPct val="96774"/>
              <a:buAutoNum type="arabicPeriod"/>
              <a:tabLst>
                <a:tab pos="20193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contribuições de Piaget para o entendimento da interação social?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6D18FCC-7FD7-7BBE-B157-091B1209B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45761"/>
            <a:ext cx="675827" cy="6758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422" y="921588"/>
            <a:ext cx="3634691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Tarefa para a Classe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422" y="1530350"/>
            <a:ext cx="5082490" cy="3615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0570">
              <a:lnSpc>
                <a:spcPct val="108900"/>
              </a:lnSpc>
              <a:spcBef>
                <a:spcPts val="100"/>
              </a:spcBef>
            </a:pPr>
            <a:r>
              <a:rPr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de uma tirinha inspirada na sociologia da interação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80" marR="607060" indent="-181610">
              <a:lnSpc>
                <a:spcPct val="106900"/>
              </a:lnSpc>
              <a:spcBef>
                <a:spcPts val="710"/>
              </a:spcBef>
              <a:buSzPct val="87096"/>
              <a:buFont typeface="Times New Roman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Crie uma tirinha que ilustre a importância da interação social no desenvolvimento e transformação das sociedades.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80" marR="25400" indent="-181610">
              <a:lnSpc>
                <a:spcPct val="104800"/>
              </a:lnSpc>
              <a:spcBef>
                <a:spcPts val="825"/>
              </a:spcBef>
              <a:buSzPct val="87096"/>
              <a:buFont typeface="Times New Roman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como a internet e as novas tecnologias têm influenciado a forma como interagimos.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80" marR="95250" indent="-181610">
              <a:lnSpc>
                <a:spcPct val="106900"/>
              </a:lnSpc>
              <a:spcBef>
                <a:spcPts val="790"/>
              </a:spcBef>
              <a:buSzPct val="87096"/>
              <a:buFont typeface="Times New Roman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 as contribuições teóricas de Vygotsky e Piaget para entender a importância da interação social no aprendizado e desenvolvimento humano.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80" marR="5080" indent="-181610">
              <a:lnSpc>
                <a:spcPct val="108900"/>
              </a:lnSpc>
              <a:spcBef>
                <a:spcPts val="670"/>
              </a:spcBef>
              <a:buSzPct val="87096"/>
              <a:buFont typeface="Times New Roman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sua criatividade para transmitir uma mensagem clara e impactante em sua tirinha.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1312" y="0"/>
            <a:ext cx="4710113" cy="64135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C05C466-8C04-D55E-6450-E4E335220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45761"/>
            <a:ext cx="675827" cy="6758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483" y="846944"/>
            <a:ext cx="747757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Definição de Interação Social na Sociologia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75" y="1454150"/>
            <a:ext cx="4472236" cy="24361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9598" y="1454150"/>
            <a:ext cx="4463345" cy="24361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8663" y="4063702"/>
            <a:ext cx="4239975" cy="17395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spcBef>
                <a:spcPts val="125"/>
              </a:spcBef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interação social é um conceito fundamental na sociologia e se refere ao processo pelo qual as pessoas se relacionam, se comunicam e influenciam umas às outras. É a base das relações sociais e desempenha um papel crucial no desenvolvimento e transformação das sociedades.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2696" y="4063702"/>
            <a:ext cx="4463217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spcBef>
                <a:spcPts val="110"/>
              </a:spcBef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Através da interação social, os indivíduos compartilham significados, normas, valores e práticas culturais, construindo assim a realidade social. A interação social pode ocorrer em diferentes contextos, como família, escola, trabalho, comunidade e na esfera pública.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EA33E2A-9163-8545-7337-0696BE512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34950"/>
            <a:ext cx="675827" cy="6758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422" y="975794"/>
            <a:ext cx="4473872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Interação Social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7424" y="2291365"/>
            <a:ext cx="4999983" cy="27558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1940" marR="130810" indent="-179070">
              <a:spcBef>
                <a:spcPts val="67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interação social desempenha um papel crucial no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transformação das sociedades.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5080" indent="-179070">
              <a:spcBef>
                <a:spcPts val="71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por meio da interação que os indivíduos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constroem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relações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compartilham conhecimento e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experiências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desenvolvem habilidades sociais.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396240" indent="-179070">
              <a:spcBef>
                <a:spcPts val="82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Através da interação social, as normas, valores e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culturas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são transmitidos e perpetuados.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55880" indent="-179070">
              <a:spcBef>
                <a:spcPts val="67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interação social também promove a cooperação, o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equipe e a resolução de conflitos.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1312" y="0"/>
            <a:ext cx="4710113" cy="6413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76994AB-536A-1D67-9A88-0F2C274CD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34950"/>
            <a:ext cx="675827" cy="67582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C69C04A-D00B-A1D3-7391-3F9EB761C83C}"/>
              </a:ext>
            </a:extLst>
          </p:cNvPr>
          <p:cNvSpPr txBox="1"/>
          <p:nvPr/>
        </p:nvSpPr>
        <p:spPr>
          <a:xfrm>
            <a:off x="976312" y="148771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Papel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Fundamnetal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o Desenvolvimento e constituição das sociedades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422" y="1001060"/>
            <a:ext cx="38632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Processo Transformador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422" y="1413980"/>
            <a:ext cx="9273490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spcBef>
                <a:spcPts val="130"/>
              </a:spcBef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de transformação do indivíduo em um sujeito social é amplamente influenciado pela interação. A interação social desempenha um papel fundamental no desenvolvimento e transformação das sociedades, moldando as  relações entre indivíduos e contribuindo para a construção de identidades coletivas.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422" y="2605741"/>
            <a:ext cx="36346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Contribuições de Vygotsky e Piaget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422" y="3054350"/>
            <a:ext cx="7597090" cy="28984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A1ED774-4710-9956-7CB3-EB5764331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34950"/>
            <a:ext cx="675827" cy="6758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422" y="937370"/>
            <a:ext cx="5234891" cy="380873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spcBef>
                <a:spcPts val="570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Adaptação à Sociedade Contemporânea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422" y="1574979"/>
            <a:ext cx="5006290" cy="413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6880">
              <a:spcBef>
                <a:spcPts val="100"/>
              </a:spcBef>
            </a:pPr>
            <a:r>
              <a:rPr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Influência da Internet e das Novas Tecnologias na Interação Social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407670" indent="-179070">
              <a:spcBef>
                <a:spcPts val="700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internet e as novas tecnologias têm 	desempenhado um papel significativo na forma 	como as pessoas interagem socialmente.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85090" indent="-179070">
              <a:spcBef>
                <a:spcPts val="77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sociais, aplicativos de mensagens e 	plataformas de compartilhamento de conteúdo têm 	facilitado a conexão entre indivíduos em todo o 	mundo.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5080" indent="-179070">
              <a:spcBef>
                <a:spcPts val="71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entanto, também surgiram desafios, como a 	dependência excessiva da tecnologia e a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diminuição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interação face a face.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264160" indent="-179070">
              <a:spcBef>
                <a:spcPts val="67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importante entender os impactos positivos e 	negativos dessas mudanças na interação social e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equilíbrio saudável.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1312" y="0"/>
            <a:ext cx="4710113" cy="6413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5190A3-D8B9-99F2-25F0-4CAFFC150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34950"/>
            <a:ext cx="675827" cy="6758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58" y="977243"/>
            <a:ext cx="4585653" cy="3789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spcBef>
                <a:spcPts val="555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Dinâmicas Virtuais e Desafios Sociais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8858" y="1679915"/>
            <a:ext cx="4859940" cy="3050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91490">
              <a:spcBef>
                <a:spcPts val="90"/>
              </a:spcBef>
            </a:pPr>
            <a:r>
              <a:rPr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Novas formas de interação social pela internet e possíveis problemas associados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113664" indent="-179070">
              <a:spcBef>
                <a:spcPts val="67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internet trouxe novas formas de interação social, 	como redes sociais e aplicativos de mensagens.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102870" indent="-179070">
              <a:spcBef>
                <a:spcPts val="71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Essas dinâmicas virtuais permitem que as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conectem e compartilhem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instantaneamente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5080" indent="-179070">
              <a:spcBef>
                <a:spcPts val="67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entanto, também surgem desafios sociais, como 	a disseminação de informações falsas e o 	cyberbullying.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1312" y="0"/>
            <a:ext cx="4710113" cy="641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A47BA3D-2A71-95BB-384A-C5E74DE58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34950"/>
            <a:ext cx="675827" cy="6758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422" y="959550"/>
            <a:ext cx="4438015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Classificação da Interação Social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423" y="1544037"/>
            <a:ext cx="3787090" cy="2090316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spcBef>
                <a:spcPts val="980"/>
              </a:spcBef>
            </a:pPr>
            <a:r>
              <a:rPr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 Recíproca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210" marR="5080" indent="-180340">
              <a:spcBef>
                <a:spcPts val="685"/>
              </a:spcBef>
              <a:buSzPct val="87096"/>
              <a:buFont typeface="Palatino Linotype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Envolve uma troca mútua de ações, pensamentos e 	emoções entre os participantes.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210" marR="10795" indent="-180340">
              <a:spcBef>
                <a:spcPts val="675"/>
              </a:spcBef>
              <a:buSzPct val="87096"/>
              <a:buFont typeface="Palatino Linotype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 Uma conversa entre amigos, onde ambos 	compartilham ideias e experiências.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4512" y="1551548"/>
            <a:ext cx="3601353" cy="2798202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spcBef>
                <a:spcPts val="980"/>
              </a:spcBef>
            </a:pPr>
            <a:r>
              <a:rPr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 Não-Recíproca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210" marR="104775" indent="-180340">
              <a:spcBef>
                <a:spcPts val="685"/>
              </a:spcBef>
              <a:buSzPct val="87096"/>
              <a:buFont typeface="Palatino Linotype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Caracterizada por uma direção unidirecional,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pessoa influencia a outra sem receber uma 	resposta direta.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210" marR="5080" indent="-180340">
              <a:spcBef>
                <a:spcPts val="715"/>
              </a:spcBef>
              <a:buSzPct val="87096"/>
              <a:buFont typeface="Palatino Linotype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 Um professor dando uma palestra para os 	alunos, onde os alunos ouvem e absorvem as 	informações, mas não interagem ativamente.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B603A09-006B-9DFC-7AE6-6107E0EC7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34950"/>
            <a:ext cx="675827" cy="6758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512" y="963290"/>
            <a:ext cx="618192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Contribuições de Vygotsky e Piaget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65253" y="1424250"/>
            <a:ext cx="9121090" cy="4404411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spcBef>
                <a:spcPts val="98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Lev Vygotsky</a:t>
            </a:r>
          </a:p>
          <a:p>
            <a:pPr marL="281940" marR="91440" indent="-179070">
              <a:spcBef>
                <a:spcPts val="66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Vygotsky acreditava que a interação social desempenha um papel fundamental no desenvolvimento cognitivo das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398780" indent="-179070">
              <a:spcBef>
                <a:spcPts val="67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propôs a teoria da Zona de Desenvolvimento Proximal, que enfatiza a importância da interação com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 experientes para promover o aprendizado.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5080" indent="-179070">
              <a:spcBef>
                <a:spcPts val="67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Vygotsky também destacou a importância da linguagem no desenvolvimento cognitivo e na mediação da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600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Jean Piaget</a:t>
            </a:r>
          </a:p>
          <a:p>
            <a:pPr marL="281940" indent="-179070">
              <a:spcBef>
                <a:spcPts val="890"/>
              </a:spcBef>
              <a:buSzPct val="90000"/>
              <a:buFont typeface="Calibri"/>
              <a:buChar char="•"/>
              <a:tabLst>
                <a:tab pos="28194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Piaget enfatizou a importância da interação social na construção do conhecimento.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389255" indent="-179070">
              <a:spcBef>
                <a:spcPts val="67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propôs a teoria do desenvolvimento cognitivo, que descreve estágios específicos de desenvolvimento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crianças constroem seu conhecimento por meio da interação com o ambiente.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147320" indent="-179070">
              <a:spcBef>
                <a:spcPts val="675"/>
              </a:spcBef>
              <a:buSzPct val="90000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Piaget também destacou a importância do jogo simbólico e do brincar para a aprendizagem e o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das crianças.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6B638D4-1AB3-F37C-EF59-EE64BE955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34950"/>
            <a:ext cx="675827" cy="6758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422" y="844550"/>
            <a:ext cx="5387290" cy="811761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spcBef>
                <a:spcPts val="570"/>
              </a:spcBef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Vygotsky e o Desenvolvimento Humano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5422" y="1778811"/>
            <a:ext cx="4930090" cy="3621504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spcBef>
                <a:spcPts val="940"/>
              </a:spcBef>
            </a:pPr>
            <a:r>
              <a:rPr dirty="0">
                <a:solidFill>
                  <a:srgbClr val="484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crucial da interação social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19050" indent="-179070">
              <a:spcBef>
                <a:spcPts val="675"/>
              </a:spcBef>
              <a:buSzPct val="87096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Vygotsky, a interação social desempenha 	um papel fundamental no desenvolvimento humano.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57150" indent="-179070">
              <a:spcBef>
                <a:spcPts val="700"/>
              </a:spcBef>
              <a:buSzPct val="87096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Através da interação com outras pessoas, 	especialmente adultos e pessoas mais experientes, as crianças adquirem conhecimento e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desenvolvem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1940" marR="5080" indent="-179070">
              <a:spcBef>
                <a:spcPts val="695"/>
              </a:spcBef>
              <a:buSzPct val="87096"/>
              <a:buFont typeface="Calibri"/>
              <a:buChar char="•"/>
              <a:tabLst>
                <a:tab pos="284480" algn="l"/>
              </a:tabLst>
            </a:pP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zona de desenvolvimento proximal é um conceito 	chave de Vygotsky, que se refere à diferença entre o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desenvolvimento atual de uma criança e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desenvolvimento com o apoio de um </a:t>
            </a:r>
            <a:r>
              <a:rPr sz="1600" dirty="0" err="1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</a:t>
            </a:r>
            <a:r>
              <a:rPr sz="1600" dirty="0">
                <a:solidFill>
                  <a:srgbClr val="777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colega mais capaz.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1312" y="0"/>
            <a:ext cx="4710113" cy="64135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476108-5D8A-C5C8-0F03-4710B9DCD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5" y="234950"/>
            <a:ext cx="675827" cy="6758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1032</Words>
  <Application>Microsoft Office PowerPoint</Application>
  <PresentationFormat>Personalizar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Palatino Linotype</vt:lpstr>
      <vt:lpstr>Tahoma</vt:lpstr>
      <vt:lpstr>Times New Roman</vt:lpstr>
      <vt:lpstr>Office Theme</vt:lpstr>
      <vt:lpstr>Apresentação do PowerPoint</vt:lpstr>
      <vt:lpstr>Definição de Interação Social na Sociologia</vt:lpstr>
      <vt:lpstr>Importância da Interação Social</vt:lpstr>
      <vt:lpstr>Processo Transformador</vt:lpstr>
      <vt:lpstr>Adaptação à Sociedade Contemporânea</vt:lpstr>
      <vt:lpstr>Dinâmicas Virtuais e Desafios Sociais</vt:lpstr>
      <vt:lpstr>Classificação da Interação Social</vt:lpstr>
      <vt:lpstr>Contribuições de Vygotsky e Piaget</vt:lpstr>
      <vt:lpstr>Vygotsky e o Desenvolvimento Humano</vt:lpstr>
      <vt:lpstr>Piaget e as Relações Sociais</vt:lpstr>
      <vt:lpstr>Estágios da Socialização por Piaget</vt:lpstr>
      <vt:lpstr>Perguntas de Revisão</vt:lpstr>
      <vt:lpstr>Tarefa para a Classe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Rafael Silveira</cp:lastModifiedBy>
  <cp:revision>1</cp:revision>
  <dcterms:created xsi:type="dcterms:W3CDTF">2024-01-26T15:29:22Z</dcterms:created>
  <dcterms:modified xsi:type="dcterms:W3CDTF">2024-01-26T17:05:26Z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2024-01-26T00:00:00Z</vt:filetime>
  </property>
  <property fmtid="{D5CDD505-2E9C-101B-9397-08002B2CF9AE}" pid="3" name="Creator">
    <vt:lpwstr>Mozilla/5.0 (X11; Linux x86_64) AppleWebKit/537.36 (KHTML, like Gecko) HeadlessChrome/120.0.0.0 Safari/537.36</vt:lpwstr>
  </property>
  <property fmtid="{D5CDD505-2E9C-101B-9397-08002B2CF9AE}" pid="4" name="LastSaved">
    <vt:filetime>2024-01-26T00:00:00Z</vt:filetime>
  </property>
  <property fmtid="{D5CDD505-2E9C-101B-9397-08002B2CF9AE}" pid="5" name="Producer">
    <vt:lpwstr>pdf-lib (https://github.com/Hopding/pdf-lib)</vt:lpwstr>
  </property>
</Properties>
</file>