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1401425" cy="6413500"/>
  <p:notesSz cx="12192000" cy="641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43" autoAdjust="0"/>
    <p:restoredTop sz="96374" autoAdjust="0"/>
  </p:normalViewPr>
  <p:slideViewPr>
    <p:cSldViewPr>
      <p:cViewPr varScale="1">
        <p:scale>
          <a:sx n="122" d="100"/>
          <a:sy n="122" d="100"/>
        </p:scale>
        <p:origin x="2748" y="102"/>
      </p:cViewPr>
      <p:guideLst>
        <p:guide orient="horz" pos="2880"/>
        <p:guide pos="20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5107" y="1988186"/>
            <a:ext cx="9691211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10214" y="3591561"/>
            <a:ext cx="7980998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0071" y="1475105"/>
            <a:ext cx="4959620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71734" y="1475105"/>
            <a:ext cx="4959620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5676" y="536582"/>
            <a:ext cx="7342636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5676" y="969201"/>
            <a:ext cx="8747625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76485" y="5964556"/>
            <a:ext cx="364845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0071" y="5964556"/>
            <a:ext cx="26223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09026" y="5964556"/>
            <a:ext cx="26223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9712" y="2063750"/>
            <a:ext cx="4352290" cy="1799852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 marR="5080">
              <a:spcBef>
                <a:spcPts val="1075"/>
              </a:spcBef>
            </a:pPr>
            <a:r>
              <a:rPr sz="3600" spc="-170" dirty="0">
                <a:latin typeface="Arial" panose="020B0604020202020204" pitchFamily="34" charset="0"/>
                <a:cs typeface="Arial" panose="020B0604020202020204" pitchFamily="34" charset="0"/>
              </a:rPr>
              <a:t>Antropoceno:</a:t>
            </a:r>
            <a:r>
              <a:rPr sz="3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25" dirty="0">
                <a:latin typeface="Arial" panose="020B0604020202020204" pitchFamily="34" charset="0"/>
                <a:cs typeface="Arial" panose="020B0604020202020204" pitchFamily="34" charset="0"/>
              </a:rPr>
              <a:t>Meio </a:t>
            </a:r>
            <a:r>
              <a:rPr sz="3600" spc="-175" dirty="0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sz="3600" spc="-3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5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3600" spc="-130" dirty="0">
                <a:latin typeface="Arial" panose="020B0604020202020204" pitchFamily="34" charset="0"/>
                <a:cs typeface="Arial" panose="020B0604020202020204" pitchFamily="34" charset="0"/>
              </a:rPr>
              <a:t>Sociologia,</a:t>
            </a:r>
            <a:r>
              <a:rPr sz="3600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55" dirty="0">
                <a:latin typeface="Arial" panose="020B0604020202020204" pitchFamily="34" charset="0"/>
                <a:cs typeface="Arial" panose="020B0604020202020204" pitchFamily="34" charset="0"/>
              </a:rPr>
              <a:t>Política </a:t>
            </a:r>
            <a:r>
              <a:rPr sz="3600" spc="-22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600" spc="-4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100" dirty="0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2316" y="0"/>
            <a:ext cx="4779109" cy="64135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D1FEFE9-793B-6EC4-718D-4F21B52D0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9530" y="722694"/>
            <a:ext cx="734263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Exemplo do Filme 'Avatar'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9449" y="1375859"/>
            <a:ext cx="5007463" cy="2973891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spcBef>
                <a:spcPts val="95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Analogias com o filme 'Avatar'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5080" indent="-181610">
              <a:spcBef>
                <a:spcPts val="685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endParaRPr lang="pt-BR" sz="1600" dirty="0">
              <a:solidFill>
                <a:srgbClr val="777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5080" indent="-181610">
              <a:spcBef>
                <a:spcPts val="685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filme 'Avatar' serve como um exemplo poderoso da interconexão entre o meio ambiente e a sociedade.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62865" indent="-181610">
              <a:spcBef>
                <a:spcPts val="675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 como os problemas ambientais têm impacto direto nas soluções sociais e políticas.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55244" indent="-181610">
              <a:spcBef>
                <a:spcPts val="675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 como no filme, a preservação e a proteção do meio ambiente são fundamentais para garantir um futuro sustentável.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5112" y="0"/>
            <a:ext cx="4786313" cy="641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B6128EF-856F-9C34-BE10-4418DB2B8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1715" y="719809"/>
            <a:ext cx="7342636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Meio</a:t>
            </a:r>
            <a:r>
              <a:rPr sz="2400" spc="-3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85" dirty="0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Política: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80" dirty="0">
                <a:latin typeface="Arial" panose="020B0604020202020204" pitchFamily="34" charset="0"/>
                <a:cs typeface="Arial" panose="020B0604020202020204" pitchFamily="34" charset="0"/>
              </a:rPr>
              <a:t>Clube</a:t>
            </a:r>
            <a:r>
              <a:rPr sz="2400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95" dirty="0">
                <a:latin typeface="Arial" panose="020B0604020202020204" pitchFamily="34" charset="0"/>
                <a:cs typeface="Arial" panose="020B0604020202020204" pitchFamily="34" charset="0"/>
              </a:rPr>
              <a:t>Roma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3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ONU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4400" y="1301750"/>
            <a:ext cx="4585312" cy="2798202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spcBef>
                <a:spcPts val="98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 de Roma e seu Relatório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53670" indent="-179070">
              <a:spcBef>
                <a:spcPts val="685"/>
              </a:spcBef>
              <a:buSzPct val="90322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Clube de Roma é uma organização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dedica a questões relacionadas ao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ao desenvolvimento sustentável.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700"/>
              </a:spcBef>
              <a:buSzPct val="90322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1972, o Clube de Roma publicou o relatório 	"Limites do Crescimento", que alertou para os limites 	finitos dos recursos naturais e a necessidade de um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sustentável.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5610" y="1266843"/>
            <a:ext cx="4585312" cy="2551981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spcBef>
                <a:spcPts val="98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Conferências da ONU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220345" indent="-179070">
              <a:spcBef>
                <a:spcPts val="685"/>
              </a:spcBef>
              <a:buSzPct val="90322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Organização das Nações Unidas (ONU)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uma série de conferências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</a:t>
            </a:r>
            <a:r>
              <a:rPr lang="pt-BR"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desenvolvimento sustentável.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715"/>
              </a:spcBef>
              <a:buSzPct val="90322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Essas conferências têm como objetivo promover a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cooperação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e encontrar soluções para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ambientais que enfrentamos.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5540" y="4287515"/>
            <a:ext cx="9356725" cy="1231106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spcBef>
                <a:spcPts val="98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na Cooperação Global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685"/>
              </a:spcBef>
              <a:buSzPct val="90322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cooperação global em questões ambientais enfrenta vários desafios, incluindo diferenças de interesses entre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falta de recursos financeiros e tecnológicos, e a necessidade de equilibrar o desenvolvimento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econômico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a proteção ambiental.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63E59F-3ADA-402E-4020-4BF8A2947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3207" y="718847"/>
            <a:ext cx="532850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Desafios na Cooperação Global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356" y="1146196"/>
            <a:ext cx="4335145" cy="1813958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spcBef>
                <a:spcPts val="985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Estabelecendo Diálogo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5080" indent="-181610">
              <a:spcBef>
                <a:spcPts val="665"/>
              </a:spcBef>
              <a:buSzPct val="90000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Dificuldades em estabelecer diálogo e cooperação global.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451484" indent="-181610">
              <a:spcBef>
                <a:spcPts val="675"/>
              </a:spcBef>
              <a:buSzPct val="90000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Disputas políticas e econômicas entre países desenvolvidos e em desenvolvimento.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5112" y="0"/>
            <a:ext cx="4786313" cy="6413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C0D4DB5-0896-57D6-1E39-9B4FB81EA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1193" y="692150"/>
            <a:ext cx="5323205" cy="80406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spcBef>
                <a:spcPts val="509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Meio Ambiente e Economia: Impacto da Revolução Industrial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7703" y="1606550"/>
            <a:ext cx="5456409" cy="4149854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spcBef>
                <a:spcPts val="98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 da intervenção humana na natureza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50495" indent="-179070">
              <a:spcBef>
                <a:spcPts val="67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Revolução Industrial marcou o início de uma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pt-BR"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precedentes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intervenção humana na natureza.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252729" indent="-179070">
              <a:spcBef>
                <a:spcPts val="70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exploração intensiva de recursos naturais, como 	combustíveis fósseis e minerais, impulsionou o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econômico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mas também teve um impacto significativo no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ambiente.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65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Dependência da economia capitalista em recursos naturais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46100" indent="-179070">
              <a:spcBef>
                <a:spcPts val="67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economia capitalista depende fortemente de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naturais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 produção e o consumo.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710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extração excessiva e não sustentável de recursos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naturais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coloca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risco a capacidade do meio ambiente de sustentar a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humana e outras formas de vida.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5112" y="0"/>
            <a:ext cx="4786313" cy="6413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E8936D-763B-E172-C702-093335F4B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477" y="768350"/>
            <a:ext cx="84334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Desenvolvimento Econômico e Consumo Energético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477" y="1377950"/>
            <a:ext cx="8261328" cy="20590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2477" y="3664473"/>
            <a:ext cx="8093075" cy="2124299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>
              <a:spcBef>
                <a:spcPts val="845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Crescimento Econômico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0825" marR="5080" indent="-159385">
              <a:spcBef>
                <a:spcPts val="590"/>
              </a:spcBef>
              <a:buSzPct val="85185"/>
              <a:buFont typeface="Calibri"/>
              <a:buChar char="•"/>
              <a:tabLst>
                <a:tab pos="250825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modelo de crescimento econômico é um conceito que descreve o processo pelo qual uma economia aumenta sua produção de bens e serviços ao longo do tempo.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0825" marR="629920" indent="-159385">
              <a:spcBef>
                <a:spcPts val="590"/>
              </a:spcBef>
              <a:buSzPct val="85185"/>
              <a:buFont typeface="Calibri"/>
              <a:buChar char="•"/>
              <a:tabLst>
                <a:tab pos="250825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modelo pode ser impulsionado por vários fatores, incluindo investimentos em infraestrutura, inovação tecnológica e aumento da produtividade.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0825" marR="20955" indent="-159385">
              <a:spcBef>
                <a:spcPts val="590"/>
              </a:spcBef>
              <a:buSzPct val="85185"/>
              <a:buFont typeface="Calibri"/>
              <a:buChar char="•"/>
              <a:tabLst>
                <a:tab pos="250825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crescimento econômico está frequentemente associado ao aumento do consumo de energia, pois a produção de bens e serviços requer energia.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01A12BA-D911-8698-79AB-654CCEB1D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381" y="718847"/>
            <a:ext cx="9382324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Origens dos Problemas Ambientais Causados pelo Homem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13532" y="1301750"/>
            <a:ext cx="8747625" cy="426270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spcBef>
                <a:spcPts val="940"/>
              </a:spcBef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Fatores Principais</a:t>
            </a:r>
          </a:p>
          <a:p>
            <a:pPr marL="284480" marR="5080" indent="-181610">
              <a:spcBef>
                <a:spcPts val="675"/>
              </a:spcBef>
              <a:buSzPct val="87096"/>
              <a:buFont typeface="Sylfae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Revolução Industrial: A industrialização massiva no século XVIII marcou o início da degradação ambiental causada pelo homem. A queima de carvão e a emissão de gases poluentes foram os principais impactos.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356235" indent="-181610">
              <a:spcBef>
                <a:spcPts val="675"/>
              </a:spcBef>
              <a:buSzPct val="87096"/>
              <a:buFont typeface="Sylfae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Intensificação da Produção: Com o avanço tecnológico e a busca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maior produtividade, a intensificação da produção industrial e agrícola resultou em um aumento significativo na exploração dos recursos naturais.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23495" indent="-181610">
              <a:spcBef>
                <a:spcPts val="675"/>
              </a:spcBef>
              <a:buSzPct val="87096"/>
              <a:buFont typeface="Sylfae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Constante de Recursos Naturais: A demanda crescente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energia, matéria-prima e alimentos tem levado ao esgotamento de recursos naturais, como água, florestas e minérios.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266065" indent="-181610">
              <a:spcBef>
                <a:spcPts val="675"/>
              </a:spcBef>
              <a:buSzPct val="87096"/>
              <a:buFont typeface="Sylfae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Queima de Combustíveis Fósseis: A queima de combustíveis fósseis, como petróleo, carvão e gás natural, para geração de energia e transporte, é uma das principais fontes de emissão de gases de efeito estufa.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206375" indent="-181610">
              <a:spcBef>
                <a:spcPts val="675"/>
              </a:spcBef>
              <a:buSzPct val="87096"/>
              <a:buFont typeface="Sylfae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Obsolescência Planejada: A estratégia de obsolescência planejada, na qual produtos são projetados para terem uma vida </a:t>
            </a:r>
            <a:r>
              <a:rPr sz="16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útil</a:t>
            </a: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limitada, leva ao descarte prematuro e geração de resíduos.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0F89C3-4BB1-6DF6-8771-A159A61CD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449" y="792906"/>
            <a:ext cx="7342636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Desenvolvimento Sustentável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3912" y="1401950"/>
            <a:ext cx="1137446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3912" y="1911246"/>
            <a:ext cx="4525645" cy="1738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spcBef>
                <a:spcPts val="114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desenvolvimento sustentável é um modelo de desenvolvimento que busca atender às necessidades do presente sem comprometer a capacidade das futuras gerações de atenderem às suas próprias necessidades. Ele envolve o equilíbrio entre os aspectos econômicos, sociais e ambientais.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00712" y="1389014"/>
            <a:ext cx="4498975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Comparação com o Modelo Tradicional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0712" y="1900287"/>
            <a:ext cx="4648200" cy="1985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125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Enquanto o modelo tradicional de desenvolvimento foca principalmente no crescimento econômico e no aumento da produção e consumo, o desenvolvimento sustentável prioriza a qualidade de vida, a preservação do meio ambiente e a equidade social. Ele reconhece que recursos naturais são limitados e devem ser utilizados de forma responsável.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912" y="4044950"/>
            <a:ext cx="9183370" cy="1477328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algn="just">
              <a:spcBef>
                <a:spcPts val="98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Qualidade em Vez de Quantidade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spcBef>
                <a:spcPts val="685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desenvolvimento sustentável destaca a importância de priorizar a qualidade em vez da quantidade. Isso significa buscar soluções que sejam socialmente justas, ambientalmente responsáveis e economicamente viáveis. Ao adotar essa abordagem, é possível garantir um futuro sustentável para as próximas gerações.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22E3937-E30D-EA7D-E8CD-29B246EFA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919" y="725591"/>
            <a:ext cx="6342127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Conclusão e Tarefa para a Classe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715" y="1280865"/>
            <a:ext cx="4193186" cy="14838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9712" y="1280865"/>
            <a:ext cx="4184850" cy="14838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9449" y="2943168"/>
            <a:ext cx="314172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Pontos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484" y="3266609"/>
            <a:ext cx="415288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marR="5080" indent="-159385">
              <a:spcBef>
                <a:spcPts val="100"/>
              </a:spcBef>
              <a:buSzPct val="85185"/>
              <a:buFont typeface="Calibri"/>
              <a:buChar char="•"/>
              <a:tabLst>
                <a:tab pos="17145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Antropoceno é uma era marcada pela influência humana significativa nos sistemas terrestres.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918" y="3816350"/>
            <a:ext cx="415545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marR="5080" indent="-159385">
              <a:spcBef>
                <a:spcPts val="100"/>
              </a:spcBef>
              <a:buSzPct val="85185"/>
              <a:buFont typeface="Calibri"/>
              <a:buChar char="•"/>
              <a:tabLst>
                <a:tab pos="17145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influência tem impactos profundos no meio ambiente, na sociedade, na política e na economia.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4023" y="4502150"/>
            <a:ext cx="415034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 marR="5080" indent="-159385">
              <a:spcBef>
                <a:spcPts val="100"/>
              </a:spcBef>
              <a:buSzPct val="85185"/>
              <a:buFont typeface="Calibri"/>
              <a:buChar char="•"/>
              <a:tabLst>
                <a:tab pos="17145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sustentabilidade é um desafio fundamental para enfrentar os problemas do Antropoceno.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9449" y="5035550"/>
            <a:ext cx="4124919" cy="8771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1450" marR="5080" indent="-159385">
              <a:spcBef>
                <a:spcPts val="120"/>
              </a:spcBef>
              <a:buSzPct val="85185"/>
              <a:buFont typeface="Calibri"/>
              <a:buChar char="•"/>
              <a:tabLst>
                <a:tab pos="17145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práticas, como a redução da poluição, o uso eficiente dos recursos naturais e a promoção de energias renováveis, são essenciais para alcançar o desenvolvimento sustentável.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19712" y="2922315"/>
            <a:ext cx="42301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 em Sala de Aula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19712" y="3298855"/>
            <a:ext cx="3912870" cy="151580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spcBef>
                <a:spcPts val="60"/>
              </a:spcBef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concluir nossa apresentação, vamos realizar um debate em sala de aula sobre a viabilidade e os desafios do desenvolvimento sustentável. Baseado em exemplos práticos e medidas sugeridas, discutiremos como podemos promover a sustentabilidade em nosso dia a dia e em nível global.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69325A2-5F24-2BD3-3766-49F4C40BF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449" y="727808"/>
            <a:ext cx="5159863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Introdução ao Antropoceno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994" y="1454150"/>
            <a:ext cx="4472236" cy="24361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0712" y="1454150"/>
            <a:ext cx="4463345" cy="24361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55262" y="4044924"/>
            <a:ext cx="4453968" cy="3250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o Antropoceno?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262" y="4524619"/>
            <a:ext cx="4453254" cy="8778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125"/>
              </a:spcBef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Antropoceno é uma nova era geológica caracterizada pelo impacto significativo das atividades humanas no planeta. Ele tem implicações profundas para o meio ambiente, a sociedade, a política e a economia.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0803" y="4044924"/>
            <a:ext cx="4463344" cy="3250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publicado na Nature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0803" y="4533618"/>
            <a:ext cx="4453254" cy="10926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spcBef>
                <a:spcPts val="120"/>
              </a:spcBef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estudo publicado na revista Nature em 2020 destacou a importância do Antropoceno e seus efeitos nas várias esferas da vida humana. O estudo ressaltou a necessidade de ações urgentes para mitigar os impactos negativos do Antropoceno.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A04A643-D02C-2C1F-EC00-D5BA21951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3438" y="692150"/>
            <a:ext cx="734263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Massa Antropogênica: Peso e Evolução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3438" y="1144559"/>
            <a:ext cx="9182735" cy="4500591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spcBef>
                <a:spcPts val="955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Comparação entre Massa Humana e Biomassa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66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massa total da população humana, conhecida como massa antropogênica, tem aumentado exponencialmente 	desde 1900.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66370" indent="-179070">
              <a:spcBef>
                <a:spcPts val="67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comparação, a biomassa, que é a massa total de todos os organismos vivos, tem se mantido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relativamente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31445" indent="-179070">
              <a:spcBef>
                <a:spcPts val="67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massa antropogênica agora excede a biomassa, o que indica o impacto significativo da atividade humana no 	planeta.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60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Exponencial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indent="-179070">
              <a:spcBef>
                <a:spcPts val="890"/>
              </a:spcBef>
              <a:buSzPct val="90000"/>
              <a:buFont typeface="Calibri"/>
              <a:buChar char="•"/>
              <a:tabLst>
                <a:tab pos="28194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1900, a massa antropogênica tem crescido a uma taxa exponencial.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6510" indent="-179070">
              <a:spcBef>
                <a:spcPts val="67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crescimento é impulsionado pelo aumento da população humana, bem como pelo aumento da produção e 	consumo.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525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Anual Recente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indent="-179070">
              <a:spcBef>
                <a:spcPts val="965"/>
              </a:spcBef>
              <a:buSzPct val="90000"/>
              <a:buFont typeface="Calibri"/>
              <a:buChar char="•"/>
              <a:tabLst>
                <a:tab pos="28194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últimos anos, temos visto um aumento anual significativo na massa antropogênica.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indent="-179070">
              <a:spcBef>
                <a:spcPts val="900"/>
              </a:spcBef>
              <a:buSzPct val="90000"/>
              <a:buFont typeface="Calibri"/>
              <a:buChar char="•"/>
              <a:tabLst>
                <a:tab pos="28194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aumento reflete o crescimento contínuo da população e o consumo cada vez maior de recursos naturais.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8D5BFC-A512-0923-FB26-5F8AB4FE3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5499" y="719809"/>
            <a:ext cx="5661013" cy="44242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spcBef>
                <a:spcPts val="57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Origem e Debate sobre o Antropoceno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9448" y="1255772"/>
            <a:ext cx="5192113" cy="3118803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spcBef>
                <a:spcPts val="94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Popularização do termo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67310" indent="-181610">
              <a:spcBef>
                <a:spcPts val="675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termo 'Antropoceno' foi popularizado pelo químico atmosférico Paul Crutzen em 2000.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59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 sobre o início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5080" indent="-181610">
              <a:spcBef>
                <a:spcPts val="675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início do Antropoceno é um tópico de debate entre cientistas e acadêmicos.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80" marR="25400" indent="-181610">
              <a:spcBef>
                <a:spcPts val="700"/>
              </a:spcBef>
              <a:buSzPct val="87096"/>
              <a:buFont typeface="Times New Roman"/>
              <a:buChar char="•"/>
              <a:tabLst>
                <a:tab pos="284480" algn="l"/>
              </a:tabLst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Alguns argumentam que ele começou com a Revolução Industrial, enquanto outros defendem que ele começou com a agricultura intensiva ou até mesmo com a colonização europeia das Américas.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2317" y="0"/>
            <a:ext cx="4802430" cy="6413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B5423F-FACF-8106-75D4-159E8468D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5622" y="692150"/>
            <a:ext cx="8352789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Características e Causas do Antropoceno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5622" y="1255346"/>
            <a:ext cx="8699279" cy="100219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spcBef>
                <a:spcPts val="135"/>
              </a:spcBef>
            </a:pPr>
            <a:r>
              <a:rPr sz="16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Antropoceno é uma era geológica caracterizada pelo impacto significativo das atividades humanas no meio ambiente. Diversos fatores contribuem para a emergência do Antropoceno, incluindo o progresso tecnológico, o crescimento populacional e a exploração de recursos naturais.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622" y="2439866"/>
            <a:ext cx="843768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Causas do Antropoceno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227" y="2978150"/>
            <a:ext cx="8700501" cy="29191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4F09C1-A4C9-CE16-D86A-B56A94C0F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448" y="692150"/>
            <a:ext cx="4626463" cy="739946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57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Consequências Ambientais do Antropoceno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3912" y="1530350"/>
            <a:ext cx="5540864" cy="398333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spcBef>
                <a:spcPts val="94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443230" indent="-179070">
              <a:lnSpc>
                <a:spcPct val="107500"/>
              </a:lnSpc>
              <a:spcBef>
                <a:spcPts val="700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Antropoceno é caracterizado por mudanças 	climáticas significativas, como o aumento das 	temperaturas globais e a ocorrência de eventos 	climáticos extremos.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59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Desmatamento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06045" indent="-179070">
              <a:lnSpc>
                <a:spcPct val="107500"/>
              </a:lnSpc>
              <a:spcBef>
                <a:spcPts val="70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atividade humana tem causado um aumento 	significativo no desmatamento, resultando na perda 	de habitats naturais e na diminuição da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biodiversidade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59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Perda de Biodiversidade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lnSpc>
                <a:spcPct val="108900"/>
              </a:lnSpc>
              <a:spcBef>
                <a:spcPts val="670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destruição de habitats naturais, a poluição e a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espécies invasoras têm levado à perda 	acelerada da biodiversidade em todo o mundo.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2316" y="0"/>
            <a:ext cx="4784359" cy="641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AA9B40-FC42-3F49-23B8-7EB61B049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4800" y="689738"/>
            <a:ext cx="5042112" cy="43729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spcBef>
                <a:spcPts val="53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Soluções para Minimizar o Impacto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3912" y="1196273"/>
            <a:ext cx="5499312" cy="3750386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>
              <a:spcBef>
                <a:spcPts val="925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Decarbonização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5080" indent="-169545">
              <a:spcBef>
                <a:spcPts val="640"/>
              </a:spcBef>
              <a:buSzPct val="86206"/>
              <a:buFont typeface="Calibri"/>
              <a:buChar char="•"/>
              <a:tabLst>
                <a:tab pos="266700" algn="l"/>
                <a:tab pos="26797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Reduzir as emissões de carbono através da adoção de fontes de energia renovável e tecnologias de baixo carbono.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46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 Circular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84455" indent="-169545">
              <a:spcBef>
                <a:spcPts val="780"/>
              </a:spcBef>
              <a:buSzPct val="86206"/>
              <a:buFont typeface="Calibri"/>
              <a:buChar char="•"/>
              <a:tabLst>
                <a:tab pos="266700" algn="l"/>
                <a:tab pos="26797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Promover o uso eficiente de recursos, reduzindo o desperdício e reutilizando materiais.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53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da Biodiversidade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33655" indent="-169545">
              <a:spcBef>
                <a:spcPts val="640"/>
              </a:spcBef>
              <a:buSzPct val="86206"/>
              <a:buFont typeface="Calibri"/>
              <a:buChar char="•"/>
              <a:tabLst>
                <a:tab pos="266700" algn="l"/>
                <a:tab pos="26797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Preservar e restaurar ecossistemas para proteger a diversidade de espécies e habitats.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530"/>
              </a:spcBef>
            </a:pPr>
            <a:r>
              <a:rPr sz="16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dos Recursos Hídricos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260985" indent="-169545">
              <a:spcBef>
                <a:spcPts val="675"/>
              </a:spcBef>
              <a:buSzPct val="86206"/>
              <a:buFont typeface="Calibri"/>
              <a:buChar char="•"/>
              <a:tabLst>
                <a:tab pos="266700" algn="l"/>
                <a:tab pos="26797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Conservar e gerenciar de forma sustentável os recursos hídricos para garantir o abastecimento adequado de água.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2316" y="0"/>
            <a:ext cx="4779109" cy="641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49480B-7D7D-45C8-F120-601B65DDD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449" y="748278"/>
            <a:ext cx="5475043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Meio Ambiente em Sociologia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4286" y="1189768"/>
            <a:ext cx="4931263" cy="2971776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spcBef>
                <a:spcPts val="985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Abordagem Sociológica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lnSpc>
                <a:spcPct val="112500"/>
              </a:lnSpc>
              <a:spcBef>
                <a:spcPts val="665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elação 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de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e o 	im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na na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é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 cen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na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ociologia 	ambien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135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2705" indent="-179070" algn="just">
              <a:lnSpc>
                <a:spcPct val="110400"/>
              </a:lnSpc>
              <a:spcBef>
                <a:spcPts val="710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como 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ociedade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agem com o meio 	ambien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efle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v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35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ença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strutur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	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pr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de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minada c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35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35255" indent="-179070">
              <a:lnSpc>
                <a:spcPct val="110400"/>
              </a:lnSpc>
              <a:spcBef>
                <a:spcPts val="790"/>
              </a:spcBef>
              <a:buSzPct val="90000"/>
              <a:buFont typeface="Calibri"/>
              <a:buChar char="•"/>
              <a:tabLst>
                <a:tab pos="284480" algn="l"/>
              </a:tabLst>
            </a:pP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ociologia b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pr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	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ociai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e 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 afe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 	meio ambien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5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2317" y="0"/>
            <a:ext cx="4798036" cy="641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416270-6167-2C34-DE52-F68FF52A3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276" y="777517"/>
            <a:ext cx="7342636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Meio Ambiente como Construção Histórica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9449" y="1391875"/>
            <a:ext cx="4702663" cy="2916183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spcBef>
                <a:spcPts val="98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das Sociedades na Natureza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68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endParaRPr lang="pt-BR" sz="1400" dirty="0">
              <a:solidFill>
                <a:srgbClr val="777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68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sociedades têm um impacto significativo na 	natureza, alterando ecossistemas, esgotando 	recursos naturais e causando mudanças climáticas.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161290" indent="-179070">
              <a:spcBef>
                <a:spcPts val="71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urbanização e industrialização têm levado à 	destruição de habitats naturais e à poluição do ar,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solo.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377190" indent="-179070">
              <a:spcBef>
                <a:spcPts val="670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importante considerar as consequências 	ambientais de nossas ações e buscar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27185" y="1530350"/>
            <a:ext cx="5126527" cy="30790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673100">
              <a:spcBef>
                <a:spcPts val="90"/>
              </a:spcBef>
            </a:pPr>
            <a:r>
              <a:rPr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Estilos de Vida e Construção Histórica do Meio Ambiente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89535" indent="-179070">
              <a:spcBef>
                <a:spcPts val="72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endParaRPr lang="pt-BR" sz="1400" dirty="0">
              <a:solidFill>
                <a:srgbClr val="777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89535" indent="-179070">
              <a:spcBef>
                <a:spcPts val="72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lang="pt-BR"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estilos de vida das sociedades ao longo da 	história têm moldado o meio ambiente de diferentes 	maneiras.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5080" indent="-179070">
              <a:spcBef>
                <a:spcPts val="670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agricultura e a criação de animais têm sido práticas 	fundamentais na construção do meio ambiente para 	suprir as necessidades humanas.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1940" marR="38735" indent="-179070">
              <a:spcBef>
                <a:spcPts val="715"/>
              </a:spcBef>
              <a:buSzPct val="87096"/>
              <a:buFont typeface="Calibri"/>
              <a:buChar char="•"/>
              <a:tabLst>
                <a:tab pos="284480" algn="l"/>
              </a:tabLst>
            </a:pPr>
            <a:r>
              <a:rPr sz="1400"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industrialização e o consumo em massa têm 	levado à exploração excessiva de recursos naturais e à produção de resíduos.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1EACF7-E384-599B-A10C-691F8A323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5875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1659</Words>
  <Application>Microsoft Office PowerPoint</Application>
  <PresentationFormat>Personalizar</PresentationFormat>
  <Paragraphs>111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Sylfaen</vt:lpstr>
      <vt:lpstr>Times New Roman</vt:lpstr>
      <vt:lpstr>Office Theme</vt:lpstr>
      <vt:lpstr>Antropoceno: Meio Ambiente e Sociologia, Política e Economia</vt:lpstr>
      <vt:lpstr>Introdução ao Antropoceno</vt:lpstr>
      <vt:lpstr>Massa Antropogênica: Peso e Evolução</vt:lpstr>
      <vt:lpstr>Origem e Debate sobre o Antropoceno</vt:lpstr>
      <vt:lpstr>Características e Causas do Antropoceno</vt:lpstr>
      <vt:lpstr>Consequências Ambientais do Antropoceno</vt:lpstr>
      <vt:lpstr>Soluções para Minimizar o Impacto</vt:lpstr>
      <vt:lpstr>Meio Ambiente em Sociologia</vt:lpstr>
      <vt:lpstr>Meio Ambiente como Construção Histórica</vt:lpstr>
      <vt:lpstr>Exemplo do Filme 'Avatar'</vt:lpstr>
      <vt:lpstr>Meio Ambiente e Política: Clube de Roma e ONU</vt:lpstr>
      <vt:lpstr>Desafios na Cooperação Global</vt:lpstr>
      <vt:lpstr>Meio Ambiente e Economia: Impacto da Revolução Industrial</vt:lpstr>
      <vt:lpstr>Desenvolvimento Econômico e Consumo Energético</vt:lpstr>
      <vt:lpstr>Origens dos Problemas Ambientais Causados pelo Homem</vt:lpstr>
      <vt:lpstr>Desenvolvimento Sustentável</vt:lpstr>
      <vt:lpstr>Conclusão e Tarefa para a Classe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Antropoceno: Meio Ambiente e Sociologia, Política e Economia</dc:title>
  <cp:lastModifiedBy>Rafael Silveira</cp:lastModifiedBy>
  <cp:revision>3</cp:revision>
  <dcterms:created xsi:type="dcterms:W3CDTF">2024-01-29T15:43:05Z</dcterms:created>
  <dcterms:modified xsi:type="dcterms:W3CDTF">2024-01-29T17:53:48Z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2024-01-26T00:00:00Z</vt:filetime>
  </property>
  <property fmtid="{D5CDD505-2E9C-101B-9397-08002B2CF9AE}" pid="3" name="Creator">
    <vt:lpwstr>Mozilla/5.0 (X11; Linux x86_64) AppleWebKit/537.36 (KHTML, like Gecko) HeadlessChrome/120.0.0.0 Safari/537.36</vt:lpwstr>
  </property>
  <property fmtid="{D5CDD505-2E9C-101B-9397-08002B2CF9AE}" pid="4" name="LastSaved">
    <vt:filetime>2024-01-29T00:00:00Z</vt:filetime>
  </property>
  <property fmtid="{D5CDD505-2E9C-101B-9397-08002B2CF9AE}" pid="5" name="Producer">
    <vt:lpwstr>pdf-lib (https://github.com/Hopding/pdf-lib)</vt:lpwstr>
  </property>
</Properties>
</file>