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4630400" cy="8229600"/>
  <p:notesSz cx="12192000" cy="82296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5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35" autoAdjust="0"/>
    <p:restoredTop sz="96374" autoAdjust="0"/>
  </p:normalViewPr>
  <p:slideViewPr>
    <p:cSldViewPr>
      <p:cViewPr varScale="1">
        <p:scale>
          <a:sx n="96" d="100"/>
          <a:sy n="96" d="100"/>
        </p:scale>
        <p:origin x="2682" y="84"/>
      </p:cViewPr>
      <p:guideLst>
        <p:guide orient="horz" pos="2880"/>
        <p:guide pos="25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7280" y="1988186"/>
            <a:ext cx="12435840" cy="470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6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0" y="3591561"/>
            <a:ext cx="102412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9789" y="536582"/>
            <a:ext cx="9737598" cy="470898"/>
          </a:xfrm>
        </p:spPr>
        <p:txBody>
          <a:bodyPr lIns="0" tIns="0" rIns="0" bIns="0"/>
          <a:lstStyle>
            <a:lvl1pPr>
              <a:defRPr sz="306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49789" y="1393878"/>
            <a:ext cx="11316462" cy="276999"/>
          </a:xfrm>
        </p:spPr>
        <p:txBody>
          <a:bodyPr lIns="0" tIns="0" rIns="0" bIns="0"/>
          <a:lstStyle>
            <a:lvl1pPr>
              <a:defRPr sz="180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9789" y="536582"/>
            <a:ext cx="9737598" cy="470898"/>
          </a:xfrm>
        </p:spPr>
        <p:txBody>
          <a:bodyPr lIns="0" tIns="0" rIns="0" bIns="0"/>
          <a:lstStyle>
            <a:lvl1pPr>
              <a:defRPr sz="306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649789" y="1402910"/>
            <a:ext cx="544372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41954" y="1402910"/>
            <a:ext cx="513207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9789" y="536582"/>
            <a:ext cx="9737598" cy="470898"/>
          </a:xfrm>
        </p:spPr>
        <p:txBody>
          <a:bodyPr lIns="0" tIns="0" rIns="0" bIns="0"/>
          <a:lstStyle>
            <a:lvl1pPr>
              <a:defRPr sz="306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9789" y="536582"/>
            <a:ext cx="9737598" cy="39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49789" y="1393878"/>
            <a:ext cx="11316462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974336" y="5964556"/>
            <a:ext cx="468172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31520" y="5964556"/>
            <a:ext cx="33649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533888" y="5964556"/>
            <a:ext cx="33649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48640">
        <a:defRPr>
          <a:latin typeface="+mn-lt"/>
          <a:ea typeface="+mn-ea"/>
          <a:cs typeface="+mn-cs"/>
        </a:defRPr>
      </a:lvl2pPr>
      <a:lvl3pPr marL="1097280">
        <a:defRPr>
          <a:latin typeface="+mn-lt"/>
          <a:ea typeface="+mn-ea"/>
          <a:cs typeface="+mn-cs"/>
        </a:defRPr>
      </a:lvl3pPr>
      <a:lvl4pPr marL="1645920">
        <a:defRPr>
          <a:latin typeface="+mn-lt"/>
          <a:ea typeface="+mn-ea"/>
          <a:cs typeface="+mn-cs"/>
        </a:defRPr>
      </a:lvl4pPr>
      <a:lvl5pPr marL="2194560">
        <a:defRPr>
          <a:latin typeface="+mn-lt"/>
          <a:ea typeface="+mn-ea"/>
          <a:cs typeface="+mn-cs"/>
        </a:defRPr>
      </a:lvl5pPr>
      <a:lvl6pPr marL="2743200">
        <a:defRPr>
          <a:latin typeface="+mn-lt"/>
          <a:ea typeface="+mn-ea"/>
          <a:cs typeface="+mn-cs"/>
        </a:defRPr>
      </a:lvl6pPr>
      <a:lvl7pPr marL="3291840">
        <a:defRPr>
          <a:latin typeface="+mn-lt"/>
          <a:ea typeface="+mn-ea"/>
          <a:cs typeface="+mn-cs"/>
        </a:defRPr>
      </a:lvl7pPr>
      <a:lvl8pPr marL="3840480">
        <a:defRPr>
          <a:latin typeface="+mn-lt"/>
          <a:ea typeface="+mn-ea"/>
          <a:cs typeface="+mn-cs"/>
        </a:defRPr>
      </a:lvl8pPr>
      <a:lvl9pPr marL="438912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48640">
        <a:defRPr>
          <a:latin typeface="+mn-lt"/>
          <a:ea typeface="+mn-ea"/>
          <a:cs typeface="+mn-cs"/>
        </a:defRPr>
      </a:lvl2pPr>
      <a:lvl3pPr marL="1097280">
        <a:defRPr>
          <a:latin typeface="+mn-lt"/>
          <a:ea typeface="+mn-ea"/>
          <a:cs typeface="+mn-cs"/>
        </a:defRPr>
      </a:lvl3pPr>
      <a:lvl4pPr marL="1645920">
        <a:defRPr>
          <a:latin typeface="+mn-lt"/>
          <a:ea typeface="+mn-ea"/>
          <a:cs typeface="+mn-cs"/>
        </a:defRPr>
      </a:lvl4pPr>
      <a:lvl5pPr marL="2194560">
        <a:defRPr>
          <a:latin typeface="+mn-lt"/>
          <a:ea typeface="+mn-ea"/>
          <a:cs typeface="+mn-cs"/>
        </a:defRPr>
      </a:lvl5pPr>
      <a:lvl6pPr marL="2743200">
        <a:defRPr>
          <a:latin typeface="+mn-lt"/>
          <a:ea typeface="+mn-ea"/>
          <a:cs typeface="+mn-cs"/>
        </a:defRPr>
      </a:lvl6pPr>
      <a:lvl7pPr marL="3291840">
        <a:defRPr>
          <a:latin typeface="+mn-lt"/>
          <a:ea typeface="+mn-ea"/>
          <a:cs typeface="+mn-cs"/>
        </a:defRPr>
      </a:lvl7pPr>
      <a:lvl8pPr marL="3840480">
        <a:defRPr>
          <a:latin typeface="+mn-lt"/>
          <a:ea typeface="+mn-ea"/>
          <a:cs typeface="+mn-cs"/>
        </a:defRPr>
      </a:lvl8pPr>
      <a:lvl9pPr marL="438912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49254" y="3048000"/>
            <a:ext cx="4900422" cy="1440907"/>
          </a:xfrm>
          <a:prstGeom prst="rect">
            <a:avLst/>
          </a:prstGeom>
        </p:spPr>
        <p:txBody>
          <a:bodyPr vert="horz" wrap="square" lIns="0" tIns="156972" rIns="0" bIns="0" rtlCol="0">
            <a:spAutoFit/>
          </a:bodyPr>
          <a:lstStyle/>
          <a:p>
            <a:pPr marL="15240" marR="6096">
              <a:lnSpc>
                <a:spcPts val="5040"/>
              </a:lnSpc>
              <a:spcBef>
                <a:spcPts val="1236"/>
              </a:spcBef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Cultura e Poluição da Água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80191" y="0"/>
            <a:ext cx="6550209" cy="82296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D9EAE17-1CAC-7F6B-EE83-98C51D273C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7736" y="895388"/>
            <a:ext cx="11685118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Impacto da poluição nos ecossistemas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4139" y="1676400"/>
            <a:ext cx="5749289" cy="31318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42020" y="1676400"/>
            <a:ext cx="5737859" cy="3131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44139" y="5031771"/>
            <a:ext cx="4799402" cy="323935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15240">
              <a:spcBef>
                <a:spcPts val="126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Desequilíbrio do ecossistema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4139" y="5579258"/>
            <a:ext cx="5749288" cy="845616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>
              <a:spcBef>
                <a:spcPts val="114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poluição da água tem um impacto significativo nos ecossistemas aquáticos, causando desequilíbrio ecológico.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42020" y="5031770"/>
            <a:ext cx="4894325" cy="323935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15240">
              <a:spcBef>
                <a:spcPts val="126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Morte de espécies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45333" y="5579258"/>
            <a:ext cx="5734546" cy="845616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>
              <a:spcBef>
                <a:spcPts val="114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poluição da água pode levar à morte de plantas e animais aquáticos, resultando na perda de biodiversidade.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58B28B7-F8DE-EDCD-D021-A271678D5D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5487" y="873435"/>
            <a:ext cx="11685118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Exemplos de Poluição de Rios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05486" y="1615586"/>
            <a:ext cx="12686713" cy="5448864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5240">
              <a:spcBef>
                <a:spcPts val="1140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Despejo de Resíduos Industriais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852" marR="103632" indent="-216408">
              <a:lnSpc>
                <a:spcPct val="108900"/>
              </a:lnSpc>
              <a:spcBef>
                <a:spcPts val="822"/>
              </a:spcBef>
              <a:buSzPct val="87096"/>
              <a:buFont typeface="Ryo Clean PlusN M"/>
              <a:buChar char="•"/>
              <a:tabLst>
                <a:tab pos="341376" algn="l"/>
              </a:tabLst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Muitas indústrias despejam resíduos químicos e tóxicos diretamente nos rios, causando danos à vida aquática e à 	saúde humana.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967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Esgotos Domésticos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852" marR="400050" indent="-216408">
              <a:lnSpc>
                <a:spcPct val="108900"/>
              </a:lnSpc>
              <a:spcBef>
                <a:spcPts val="822"/>
              </a:spcBef>
              <a:buSzPct val="87096"/>
              <a:buFont typeface="Ryo Clean PlusN M"/>
              <a:buChar char="•"/>
              <a:tabLst>
                <a:tab pos="341376" algn="l"/>
              </a:tabLst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lançamento de esgotos não tratados nos rios contamina a água com bactérias, vírus e poluentes, tornando-a 	imprópria para consumo e prejudicando o ecossistema.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878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 Intensiva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852" marR="392430" indent="-216408">
              <a:lnSpc>
                <a:spcPct val="108900"/>
              </a:lnSpc>
              <a:spcBef>
                <a:spcPts val="822"/>
              </a:spcBef>
              <a:buSzPct val="87096"/>
              <a:buFont typeface="Ryo Clean PlusN M"/>
              <a:buChar char="•"/>
              <a:tabLst>
                <a:tab pos="341376" algn="l"/>
              </a:tabLst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uso excessivo de fertilizantes e pesticidas na agricultura pode levar ao escoamento de substâncias </a:t>
            </a:r>
            <a:r>
              <a:rPr sz="20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químicas</a:t>
            </a: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os rios, causando a proliferação de algas e a morte de peixes e outras espécies aquáticas.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967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Lixo e Plástico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852" marR="6096" indent="-216408">
              <a:lnSpc>
                <a:spcPct val="108900"/>
              </a:lnSpc>
              <a:spcBef>
                <a:spcPts val="822"/>
              </a:spcBef>
              <a:buSzPct val="87096"/>
              <a:buFont typeface="Ryo Clean PlusN M"/>
              <a:buChar char="•"/>
              <a:tabLst>
                <a:tab pos="341376" algn="l"/>
              </a:tabLst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descarte inadequado de lixo e plástico nas margens dos rios resulta em poluição visual e contaminação da água, </a:t>
            </a:r>
            <a:r>
              <a:rPr sz="20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afetando</a:t>
            </a: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vida selvagem e o equilíbrio ecológico.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E9A4B5-C13E-FA24-CDE0-3299E53593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3339" y="882426"/>
            <a:ext cx="11685118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Desafios da Poluição da Água no Brasil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717" y="1447800"/>
            <a:ext cx="5749289" cy="31318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40598" y="1447800"/>
            <a:ext cx="5737859" cy="3131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18739" y="4762999"/>
            <a:ext cx="5793686" cy="1854610"/>
          </a:xfrm>
          <a:prstGeom prst="rect">
            <a:avLst/>
          </a:prstGeom>
        </p:spPr>
        <p:txBody>
          <a:bodyPr vert="horz" wrap="square" lIns="0" tIns="150114" rIns="0" bIns="0" rtlCol="0">
            <a:spAutoFit/>
          </a:bodyPr>
          <a:lstStyle/>
          <a:p>
            <a:pPr marL="15240">
              <a:spcBef>
                <a:spcPts val="1182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Despejo de Resíduos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6096" indent="-217932">
              <a:spcBef>
                <a:spcPts val="828"/>
              </a:spcBef>
              <a:buSzPct val="90000"/>
              <a:buFont typeface="Times New Roman"/>
              <a:buChar char="•"/>
              <a:tabLst>
                <a:tab pos="341376" algn="l"/>
              </a:tabLst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dos principais desafios da poluição da água no Brasil é o despejo inadequado de resíduos industriais, agrícolas e domésticos nos corpos d'água.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07262" y="6800990"/>
            <a:ext cx="5684744" cy="937949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232410" marR="6096" indent="-217932">
              <a:spcBef>
                <a:spcPts val="114"/>
              </a:spcBef>
              <a:buSzPct val="90000"/>
              <a:buFont typeface="Times New Roman"/>
              <a:buChar char="•"/>
              <a:tabLst>
                <a:tab pos="232410" algn="l"/>
              </a:tabLst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Isso pode resultar em contaminação da água potável, prejudicando a saúde humana e a vida aquática.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40598" y="4765155"/>
            <a:ext cx="5737858" cy="2585580"/>
          </a:xfrm>
          <a:prstGeom prst="rect">
            <a:avLst/>
          </a:prstGeom>
        </p:spPr>
        <p:txBody>
          <a:bodyPr vert="horz" wrap="square" lIns="0" tIns="150114" rIns="0" bIns="0" rtlCol="0">
            <a:spAutoFit/>
          </a:bodyPr>
          <a:lstStyle/>
          <a:p>
            <a:pPr marL="15240">
              <a:spcBef>
                <a:spcPts val="1182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Falta de Saneamento Básico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6096" indent="-217932">
              <a:spcBef>
                <a:spcPts val="798"/>
              </a:spcBef>
              <a:buSzPct val="90000"/>
              <a:buFont typeface="Times New Roman"/>
              <a:buChar char="•"/>
              <a:tabLst>
                <a:tab pos="341376" algn="l"/>
              </a:tabLst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falta de saneamento básico adequado é outro desafio significativo, especialmente em áreas rurais e comunidades de baixa renda.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136397" indent="-217932">
              <a:spcBef>
                <a:spcPts val="852"/>
              </a:spcBef>
              <a:buSzPct val="90000"/>
              <a:buFont typeface="Times New Roman"/>
              <a:buChar char="•"/>
              <a:tabLst>
                <a:tab pos="341376" algn="l"/>
              </a:tabLst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ausência de tratamento de esgoto e a disposição inadequada de resíduos contribuem para a poluição da água.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2995436-B0B0-09EC-A9A8-11A1F3BC12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8100" y="890299"/>
            <a:ext cx="11685118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Realidade da poluição no Rio Tietê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2174" y="1586004"/>
            <a:ext cx="5285836" cy="28385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71356" y="1566126"/>
            <a:ext cx="5275327" cy="283858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02174" y="4531289"/>
            <a:ext cx="4764785" cy="759439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 marR="6096" algn="just">
              <a:spcBef>
                <a:spcPts val="162"/>
              </a:spcBef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Rio Tietê é um dos rios mais poluídos do Brasil, enfrentando sérios problemas de contaminação e degradação ambiental.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2174" y="5497219"/>
            <a:ext cx="5325618" cy="100027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marR="6096">
              <a:spcBef>
                <a:spcPts val="120"/>
              </a:spcBef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poluição no Rio Tietê é causada principalmente pelo lançamento de esgotos domésticos e industriais sem tratamento adequado, além do descarte inadequado de resíduos sólidos e produtos químicos.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2174" y="6786791"/>
            <a:ext cx="5257038" cy="99257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5240" marR="6096">
              <a:spcBef>
                <a:spcPts val="60"/>
              </a:spcBef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situação de poluição no Rio Tietê tem impactos significativos na saúde humana, na vida aquática e na qualidade de vida das comunidades que dependem do rio para abastecimento de água e outras atividades.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71356" y="4511411"/>
            <a:ext cx="5275326" cy="759439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 marR="6096">
              <a:spcBef>
                <a:spcPts val="162"/>
              </a:spcBef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combater a poluição no Rio Tietê, são necessárias ações efetivas de saneamento básico, tratamento de esgoto, fiscalização e conscientização da população.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81295" y="5442877"/>
            <a:ext cx="5296662" cy="100027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marR="6096">
              <a:spcBef>
                <a:spcPts val="120"/>
              </a:spcBef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Além disso, é fundamental promover ações de preservação e recuperação ambiental, como o reflorestamento das margens do rio e a implementação de sistemas de tratamento de água e de resíduos.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DF47209-2DB5-EA29-FE30-F4A99FDDD6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2174" y="910777"/>
            <a:ext cx="11685118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Dificuldades econômicas, sociais e culturais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37736" y="1622511"/>
            <a:ext cx="5720264" cy="2307811"/>
          </a:xfrm>
          <a:prstGeom prst="rect">
            <a:avLst/>
          </a:prstGeom>
        </p:spPr>
        <p:txBody>
          <a:bodyPr vert="horz" wrap="square" lIns="0" tIns="149352" rIns="0" bIns="0" rtlCol="0">
            <a:spAutoFit/>
          </a:bodyPr>
          <a:lstStyle/>
          <a:p>
            <a:pPr marL="15240">
              <a:spcBef>
                <a:spcPts val="1176"/>
              </a:spcBef>
            </a:pPr>
            <a:r>
              <a:rPr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Dificuldades Econômicas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>
              <a:spcBef>
                <a:spcPts val="822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falta de recursos financeiros limita a capacidade 	de investimento em infraestrutura para o tratamento 	da água.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589788" indent="-214884">
              <a:spcBef>
                <a:spcPts val="858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falta de acesso a serviços de água potável e 	saneamento básico afeta principalmente as 	comunidades de baixa renda.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62799" y="1624944"/>
            <a:ext cx="5791199" cy="2307811"/>
          </a:xfrm>
          <a:prstGeom prst="rect">
            <a:avLst/>
          </a:prstGeom>
        </p:spPr>
        <p:txBody>
          <a:bodyPr vert="horz" wrap="square" lIns="0" tIns="149352" rIns="0" bIns="0" rtlCol="0">
            <a:spAutoFit/>
          </a:bodyPr>
          <a:lstStyle/>
          <a:p>
            <a:pPr marL="15240">
              <a:spcBef>
                <a:spcPts val="1176"/>
              </a:spcBef>
            </a:pPr>
            <a:r>
              <a:rPr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Dificuldades Sociais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>
              <a:spcBef>
                <a:spcPts val="822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falta de conscientização sobre a importância da 	preservação da água leva a práticas de desperdício e 	poluição.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54102" indent="-214884">
              <a:spcBef>
                <a:spcPts val="858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falta de educação e informação sobre os impactos 	da poluição da água dificulta a adoção de medidas 	de proteção e conservação.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8738" y="4495800"/>
            <a:ext cx="11835261" cy="1777923"/>
          </a:xfrm>
          <a:prstGeom prst="rect">
            <a:avLst/>
          </a:prstGeom>
        </p:spPr>
        <p:txBody>
          <a:bodyPr vert="horz" wrap="square" lIns="0" tIns="149352" rIns="0" bIns="0" rtlCol="0">
            <a:spAutoFit/>
          </a:bodyPr>
          <a:lstStyle/>
          <a:p>
            <a:pPr marL="15240">
              <a:spcBef>
                <a:spcPts val="1176"/>
              </a:spcBef>
            </a:pPr>
            <a:r>
              <a:rPr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Dificuldades Culturais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>
              <a:spcBef>
                <a:spcPts val="822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Crenças e práticas culturais podem contribuir para a poluição da água, como o descarte inadequado de resíduos 	em rios e lagos.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775716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falta de valorização da água como um recurso natural essencial também pode levar a comportamentos 	prejudiciais ao meio ambiente.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9B70B81-3790-B2FE-A96D-EA950163CA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2811" y="910777"/>
            <a:ext cx="11685118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Medidas para Despoluir o Rio Tietê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37736" y="1555608"/>
            <a:ext cx="5398770" cy="1392945"/>
          </a:xfrm>
          <a:prstGeom prst="rect">
            <a:avLst/>
          </a:prstGeom>
        </p:spPr>
        <p:txBody>
          <a:bodyPr vert="horz" wrap="square" lIns="0" tIns="150114" rIns="0" bIns="0" rtlCol="0">
            <a:spAutoFit/>
          </a:bodyPr>
          <a:lstStyle/>
          <a:p>
            <a:pPr marL="15240" algn="just">
              <a:spcBef>
                <a:spcPts val="118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Tratamento de Esgoto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 algn="just">
              <a:spcBef>
                <a:spcPts val="798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Investir em sistemas de tratamento de esgoto eficientes para evitar o despejo de resíduos poluentes diretamente no rio.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86600" y="1555608"/>
            <a:ext cx="5253990" cy="1392945"/>
          </a:xfrm>
          <a:prstGeom prst="rect">
            <a:avLst/>
          </a:prstGeom>
        </p:spPr>
        <p:txBody>
          <a:bodyPr vert="horz" wrap="square" lIns="0" tIns="150114" rIns="0" bIns="0" rtlCol="0">
            <a:spAutoFit/>
          </a:bodyPr>
          <a:lstStyle/>
          <a:p>
            <a:pPr marL="15240">
              <a:spcBef>
                <a:spcPts val="118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de Poluição Industrial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798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Implementar regulamentações e fiscalizações mais rigorosas para garantir que as indústrias não despejem produtos químicos tóxicos no rio.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2336" y="3381803"/>
            <a:ext cx="5362194" cy="1417311"/>
          </a:xfrm>
          <a:prstGeom prst="rect">
            <a:avLst/>
          </a:prstGeom>
        </p:spPr>
        <p:txBody>
          <a:bodyPr vert="horz" wrap="square" lIns="0" tIns="161544" rIns="0" bIns="0" rtlCol="0">
            <a:spAutoFit/>
          </a:bodyPr>
          <a:lstStyle/>
          <a:p>
            <a:pPr marL="15240">
              <a:spcBef>
                <a:spcPts val="127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 Ambiental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936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Promover a conscientização e a educação ambiental para incentivar práticas sustentáveis e a preservação do rio Tietê.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86600" y="3381803"/>
            <a:ext cx="4882895" cy="1694310"/>
          </a:xfrm>
          <a:prstGeom prst="rect">
            <a:avLst/>
          </a:prstGeom>
        </p:spPr>
        <p:txBody>
          <a:bodyPr vert="horz" wrap="square" lIns="0" tIns="161544" rIns="0" bIns="0" rtlCol="0">
            <a:spAutoFit/>
          </a:bodyPr>
          <a:lstStyle/>
          <a:p>
            <a:pPr marL="15240">
              <a:spcBef>
                <a:spcPts val="127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Limpeza e Desassoreamento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936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Realizar a limpeza regular do rio Tietê e o desassoreamento de trechos críticos para remover resíduos sólidos e melhorar o fluxo da água.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FAC2F14-DCD1-AC3E-6B0F-6859293972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8739" y="937641"/>
            <a:ext cx="8863461" cy="388568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Discussão sobre possíveis medidas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8739" y="1503375"/>
            <a:ext cx="5350192" cy="321101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8514" y="1503374"/>
            <a:ext cx="5339556" cy="321101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37735" y="4683608"/>
            <a:ext cx="5331196" cy="1669944"/>
          </a:xfrm>
          <a:prstGeom prst="rect">
            <a:avLst/>
          </a:prstGeom>
        </p:spPr>
        <p:txBody>
          <a:bodyPr vert="horz" wrap="square" lIns="0" tIns="150114" rIns="0" bIns="0" rtlCol="0">
            <a:spAutoFit/>
          </a:bodyPr>
          <a:lstStyle/>
          <a:p>
            <a:pPr marL="15240">
              <a:spcBef>
                <a:spcPts val="118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Redução do uso de água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828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medida importante é a conscientização e o incentivo à redução do uso de água em atividades diárias, como banho, lavagem de carros e rega de jardins.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23665" y="4714385"/>
            <a:ext cx="5257623" cy="1392945"/>
          </a:xfrm>
          <a:prstGeom prst="rect">
            <a:avLst/>
          </a:prstGeom>
        </p:spPr>
        <p:txBody>
          <a:bodyPr vert="horz" wrap="square" lIns="0" tIns="150114" rIns="0" bIns="0" rtlCol="0">
            <a:spAutoFit/>
          </a:bodyPr>
          <a:lstStyle/>
          <a:p>
            <a:pPr marL="15240">
              <a:spcBef>
                <a:spcPts val="118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Tratamento de água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798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Investir em tecnologias de tratamento de água é fundamental para garantir a qualidade da água consumida pela população.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37735" y="6346061"/>
            <a:ext cx="5331196" cy="1417311"/>
          </a:xfrm>
          <a:prstGeom prst="rect">
            <a:avLst/>
          </a:prstGeom>
        </p:spPr>
        <p:txBody>
          <a:bodyPr vert="horz" wrap="square" lIns="0" tIns="161544" rIns="0" bIns="0" rtlCol="0">
            <a:spAutoFit/>
          </a:bodyPr>
          <a:lstStyle/>
          <a:p>
            <a:pPr marL="15240" algn="just">
              <a:spcBef>
                <a:spcPts val="127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de poluição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 algn="just">
              <a:spcBef>
                <a:spcPts val="936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necessário implementar medidas rigorosas para controlar a poluição da água, como fiscalização de indústrias e tratamento adequado de resíduos.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95270" y="6090231"/>
            <a:ext cx="5339556" cy="1694310"/>
          </a:xfrm>
          <a:prstGeom prst="rect">
            <a:avLst/>
          </a:prstGeom>
        </p:spPr>
        <p:txBody>
          <a:bodyPr vert="horz" wrap="square" lIns="0" tIns="161544" rIns="0" bIns="0" rtlCol="0">
            <a:spAutoFit/>
          </a:bodyPr>
          <a:lstStyle/>
          <a:p>
            <a:pPr marL="15240">
              <a:spcBef>
                <a:spcPts val="127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 ambiental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936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Promover a educação ambiental é essencial para conscientizar a população sobre a importância da preservação da água e incentivar práticas sustentáveis.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EDB76D1-E01C-BAB8-A1C2-D4E9A98969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6039" y="842911"/>
            <a:ext cx="11685118" cy="4901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xtu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ação da Realidade B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ilei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sz="28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0866" y="1610320"/>
            <a:ext cx="5892164" cy="3296800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15240">
              <a:spcBef>
                <a:spcPts val="1128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 Brasileira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Brasil possui uma rica diversidade cultural, com 	influências indígenas, africanas e europeias.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205740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cultura brasileira é conhecida por sua música, </a:t>
            </a:r>
            <a:r>
              <a:rPr sz="20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dança</a:t>
            </a: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culinária e festivais vibrantes.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208788" indent="-214884">
              <a:spcBef>
                <a:spcPts val="858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cultura popular, como o samba, o carnaval e o 	futebol, desempenha um papel importante na 	identidade nacional.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29900" y="1610320"/>
            <a:ext cx="6228899" cy="3014671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15240">
              <a:spcBef>
                <a:spcPts val="1128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Poluição da Água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poluição da água é um grave problema ambiental 	no Brasil.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101346" indent="-214884">
              <a:spcBef>
                <a:spcPts val="858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falta de saneamento básico e o despejo de 	resíduos industriais e agrícolas nos rios e oceanos 	contribuem para a contaminação da água.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36576" indent="-214884">
              <a:spcBef>
                <a:spcPts val="99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Isso afeta a saúde da população e a biodiversidade 	dos ecossistemas aquáticos.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69C0902-00F8-3823-356F-00D3D080D3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384" y="895032"/>
            <a:ext cx="11685118" cy="478593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Manife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ela Re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ação do Rio Tie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0639" y="1692121"/>
            <a:ext cx="5749289" cy="31318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78520" y="1692121"/>
            <a:ext cx="5737859" cy="3131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54506" y="5137472"/>
            <a:ext cx="5596830" cy="385490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15240">
              <a:spcBef>
                <a:spcPts val="126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Importância da Revitalização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4384" y="5610055"/>
            <a:ext cx="5707416" cy="132414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230886" marR="6096" indent="-216408">
              <a:lnSpc>
                <a:spcPct val="107500"/>
              </a:lnSpc>
              <a:spcBef>
                <a:spcPts val="150"/>
              </a:spcBef>
              <a:buSzPct val="87096"/>
              <a:buFont typeface="Ryo Clean PlusN M"/>
              <a:buChar char="•"/>
              <a:tabLst>
                <a:tab pos="232410" algn="l"/>
              </a:tabLst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Rio Tietê é um dos principais rios do estado de São Paulo, e sua revitalização é essencial para a </a:t>
            </a:r>
            <a:r>
              <a:rPr sz="20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preservação</a:t>
            </a: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meio ambiente e o bem-estar da </a:t>
            </a:r>
            <a:r>
              <a:rPr sz="20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população</a:t>
            </a: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8000" y="5493014"/>
            <a:ext cx="5780982" cy="1125629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339852" marR="6096" indent="-216408">
              <a:lnSpc>
                <a:spcPct val="108900"/>
              </a:lnSpc>
              <a:spcBef>
                <a:spcPts val="822"/>
              </a:spcBef>
              <a:buSzPct val="87096"/>
              <a:buFont typeface="Ryo Clean PlusN M"/>
              <a:buChar char="•"/>
              <a:tabLst>
                <a:tab pos="341376" algn="l"/>
              </a:tabLst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revitalização do Rio Tietê terá um impacto 	significativo no meio ambiente, melhorando a 	qualidade da água e a biodiversidade da região.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84D9F21-E7E5-8698-6A65-A6417610A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9E70AF5-7F27-E8F9-4CCA-E8FDCCCB5DAC}"/>
              </a:ext>
            </a:extLst>
          </p:cNvPr>
          <p:cNvSpPr txBox="1"/>
          <p:nvPr/>
        </p:nvSpPr>
        <p:spPr>
          <a:xfrm>
            <a:off x="6978520" y="509938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Impacto Ambiental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8739" y="910777"/>
            <a:ext cx="11685118" cy="487826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cien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ação 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ob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 a 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ação a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endParaRPr sz="28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8117" y="1752600"/>
            <a:ext cx="5749289" cy="31318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65998" y="1752600"/>
            <a:ext cx="5737859" cy="3131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68117" y="5029200"/>
            <a:ext cx="5749289" cy="1860766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5240">
              <a:spcBef>
                <a:spcPts val="1230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Importância da Conscientização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810"/>
              </a:spcBef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fundamental conscientizar as pessoas sobre a situação atual da poluição da água e seus impactos negativos no meio ambiente e na saúde humana.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65999" y="5029199"/>
            <a:ext cx="5737858" cy="1552989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5240">
              <a:spcBef>
                <a:spcPts val="1230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Preservação dos Recursos Hídricos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810"/>
              </a:spcBef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conscientização é essencial para promover a preservação dos recursos hídricos e incentivar práticas sustentáveis de consumo e descarte.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45FDF26-EBBA-0D07-1EB5-7F28B2B6F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8739" y="1003587"/>
            <a:ext cx="3315462" cy="487826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pc="-90" dirty="0"/>
              <a:t>Definição</a:t>
            </a:r>
            <a:r>
              <a:rPr spc="-275" dirty="0"/>
              <a:t> </a:t>
            </a:r>
            <a:r>
              <a:rPr spc="-120" dirty="0"/>
              <a:t>de</a:t>
            </a:r>
            <a:r>
              <a:rPr spc="-270" dirty="0"/>
              <a:t> </a:t>
            </a:r>
            <a:r>
              <a:rPr spc="-108" dirty="0"/>
              <a:t>C</a:t>
            </a:r>
            <a:r>
              <a:rPr sz="2880" spc="-108" dirty="0">
                <a:latin typeface="Lucida Sans Unicode"/>
                <a:cs typeface="Lucida Sans Unicode"/>
              </a:rPr>
              <a:t>u</a:t>
            </a:r>
            <a:r>
              <a:rPr spc="-108" dirty="0"/>
              <a:t>l</a:t>
            </a:r>
            <a:r>
              <a:rPr sz="2880" spc="-108" dirty="0">
                <a:latin typeface="Lucida Sans Unicode"/>
                <a:cs typeface="Lucida Sans Unicode"/>
              </a:rPr>
              <a:t>tur</a:t>
            </a:r>
            <a:r>
              <a:rPr spc="-108" dirty="0"/>
              <a:t>a</a:t>
            </a:r>
            <a:endParaRPr sz="2880">
              <a:latin typeface="Lucida Sans Unicode"/>
              <a:cs typeface="Lucida Sans Unicod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8739" y="1723858"/>
            <a:ext cx="5749289" cy="31318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48565" y="1723858"/>
            <a:ext cx="5737859" cy="3131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18739" y="5084809"/>
            <a:ext cx="5746125" cy="328551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>
              <a:spcBef>
                <a:spcPts val="16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é Cultura?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8738" y="5632553"/>
            <a:ext cx="5746125" cy="1557349"/>
          </a:xfrm>
          <a:prstGeom prst="rect">
            <a:avLst/>
          </a:prstGeom>
        </p:spPr>
        <p:txBody>
          <a:bodyPr vert="horz" wrap="square" lIns="0" tIns="18288" rIns="0" bIns="0" rtlCol="0">
            <a:spAutoFit/>
          </a:bodyPr>
          <a:lstStyle/>
          <a:p>
            <a:pPr marL="15240" marR="6096">
              <a:spcBef>
                <a:spcPts val="144"/>
              </a:spcBef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 refere-se ao conjunto de conhecimentos, crenças, costumes, valores, arte e outros aspectos compartilhados por um grupo de pessoas. Ela influencia a maneira como as pessoas se comportam, se comunicam e interagem entre si.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66904" y="5084809"/>
            <a:ext cx="5734696" cy="328551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>
              <a:spcBef>
                <a:spcPts val="16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Diversidade Cultural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48565" y="5642492"/>
            <a:ext cx="5734696" cy="1557349"/>
          </a:xfrm>
          <a:prstGeom prst="rect">
            <a:avLst/>
          </a:prstGeom>
        </p:spPr>
        <p:txBody>
          <a:bodyPr vert="horz" wrap="square" lIns="0" tIns="18288" rIns="0" bIns="0" rtlCol="0">
            <a:spAutoFit/>
          </a:bodyPr>
          <a:lstStyle/>
          <a:p>
            <a:pPr marL="15240" marR="6096">
              <a:spcBef>
                <a:spcPts val="144"/>
              </a:spcBef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diversidade cultural é uma parte essencial da sociedade e contribui para a riqueza e o desenvolvimento de uma nação. Ela permite que as pessoas aprendam sobre diferentes perspectivas, tradições e estilos de vida.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36265A2-E539-80E4-3F03-F1C57B7975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800" y="894234"/>
            <a:ext cx="11685118" cy="480901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amen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o de caminho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s p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a a 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ação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xfrm>
            <a:off x="1137736" y="1828800"/>
            <a:ext cx="6532474" cy="4606389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5240">
              <a:spcBef>
                <a:spcPts val="114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Identificação das causas</a:t>
            </a:r>
          </a:p>
          <a:p>
            <a:pPr marL="338328" marR="589788" indent="-214884">
              <a:spcBef>
                <a:spcPts val="822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im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iden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ifica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pr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	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ição da ág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egião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>
              <a:spcBef>
                <a:spcPts val="858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 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análi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de 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idade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	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ícola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idenciai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qu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con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 	con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aminação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777064"/>
              </a:buClr>
              <a:buFont typeface="Calibri"/>
              <a:buChar char="•"/>
            </a:pPr>
            <a:endParaRPr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54"/>
              </a:spcBef>
              <a:buClr>
                <a:srgbClr val="777064"/>
              </a:buClr>
              <a:buFont typeface="Calibri"/>
              <a:buChar char="•"/>
            </a:pPr>
            <a:endParaRPr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/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Desenvolvimento de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sistemas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de tratamento</a:t>
            </a:r>
          </a:p>
          <a:p>
            <a:pPr marL="338328" marR="854202" indent="-214884">
              <a:spcBef>
                <a:spcPts val="822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nece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 in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de 	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de ág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eficien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87630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 aj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aminan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ga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	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onibilidade de ág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lim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lação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sz="half" idx="3"/>
          </p:nvPr>
        </p:nvSpPr>
        <p:spPr>
          <a:xfrm>
            <a:off x="7924800" y="1828800"/>
            <a:ext cx="6158484" cy="5178854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5240">
              <a:spcBef>
                <a:spcPts val="114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Implementação de medidas preventivas</a:t>
            </a:r>
          </a:p>
          <a:p>
            <a:pPr marL="338328" marR="121920" indent="-214884">
              <a:spcBef>
                <a:spcPts val="822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f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ndamen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im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pr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	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ição da ág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>
              <a:spcBef>
                <a:spcPts val="858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 incl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õ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	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sust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ed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cação 	ambien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777064"/>
              </a:buClr>
              <a:buFont typeface="Calibri"/>
              <a:buChar char="•"/>
            </a:pPr>
            <a:endParaRPr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54"/>
              </a:spcBef>
              <a:buClr>
                <a:srgbClr val="777064"/>
              </a:buClr>
              <a:buFont typeface="Calibri"/>
              <a:buChar char="•"/>
            </a:pPr>
            <a:endParaRPr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/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Engajamento da comunidade</a:t>
            </a:r>
          </a:p>
          <a:p>
            <a:pPr marL="338328" marR="27432" indent="-214884">
              <a:spcBef>
                <a:spcPts val="822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engajamen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da com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nidade é 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encial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 	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da ág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352806" indent="-214884">
              <a:spcBef>
                <a:spcPts val="84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im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con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a 	im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ância da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e incen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	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em inicia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lim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 	con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8E0241-C5B5-5467-203B-FAAE35C2A7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8678" y="896750"/>
            <a:ext cx="11685118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Conclusão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7736" y="1380935"/>
            <a:ext cx="11094720" cy="6252481"/>
          </a:xfrm>
          <a:prstGeom prst="rect">
            <a:avLst/>
          </a:prstGeom>
        </p:spPr>
        <p:txBody>
          <a:bodyPr vert="horz" wrap="square" lIns="0" tIns="149352" rIns="0" bIns="0" rtlCol="0">
            <a:spAutoFit/>
          </a:bodyPr>
          <a:lstStyle/>
          <a:p>
            <a:pPr marL="15240">
              <a:spcBef>
                <a:spcPts val="1176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Resultados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138" indent="-218694">
              <a:spcBef>
                <a:spcPts val="1020"/>
              </a:spcBef>
              <a:buSzPct val="87096"/>
              <a:buFont typeface="Times New Roman"/>
              <a:buChar char="•"/>
              <a:tabLst>
                <a:tab pos="34213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poluição da água é um problema ambiental grave que afeta a saúde humana e a biodiversidade.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138" indent="-218694">
              <a:spcBef>
                <a:spcPts val="1098"/>
              </a:spcBef>
              <a:buSzPct val="87096"/>
              <a:buFont typeface="Times New Roman"/>
              <a:buChar char="•"/>
              <a:tabLst>
                <a:tab pos="34213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falta de conscientização e a má gestão dos recursos hídricos contribuem para a poluição da água.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138" indent="-218694">
              <a:spcBef>
                <a:spcPts val="1008"/>
              </a:spcBef>
              <a:buSzPct val="87096"/>
              <a:buFont typeface="Times New Roman"/>
              <a:buChar char="•"/>
              <a:tabLst>
                <a:tab pos="34213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crucial implementar medidas de proteção e conservação da água para garantir um futuro sustentável.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6"/>
              </a:spcBef>
              <a:buClr>
                <a:srgbClr val="777064"/>
              </a:buClr>
              <a:buFont typeface="Times New Roman"/>
              <a:buChar char="•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/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Recomendações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138" indent="-218694">
              <a:spcBef>
                <a:spcPts val="1020"/>
              </a:spcBef>
              <a:buSzPct val="87096"/>
              <a:buFont typeface="Times New Roman"/>
              <a:buChar char="•"/>
              <a:tabLst>
                <a:tab pos="34213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 ambiental e conscientização pública são essenciais para combater a poluição da água.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138" indent="-218694">
              <a:spcBef>
                <a:spcPts val="1008"/>
              </a:spcBef>
              <a:buSzPct val="87096"/>
              <a:buFont typeface="Times New Roman"/>
              <a:buChar char="•"/>
              <a:tabLst>
                <a:tab pos="34213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necessário investir em infraestrutura de tratamento de água e esgoto para reduzir a poluição.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6096" indent="-217932">
              <a:spcBef>
                <a:spcPts val="810"/>
              </a:spcBef>
              <a:buSzPct val="87096"/>
              <a:buFont typeface="Times New Roman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empresas devem adotar práticas sustentáveis e responsáveis para minimizar sua contribuição para a poluição da água.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138" indent="-218694">
              <a:spcBef>
                <a:spcPts val="1008"/>
              </a:spcBef>
              <a:buSzPct val="87096"/>
              <a:buFont typeface="Times New Roman"/>
              <a:buChar char="•"/>
              <a:tabLst>
                <a:tab pos="34213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governos devem implementar políticas e regulamentações mais rigorosas para proteger os recursos hídricos.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6"/>
              </a:spcBef>
              <a:buClr>
                <a:srgbClr val="777064"/>
              </a:buClr>
              <a:buFont typeface="Times New Roman"/>
              <a:buChar char="•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/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 da Cultura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138" indent="-218694">
              <a:spcBef>
                <a:spcPts val="1020"/>
              </a:spcBef>
              <a:buSzPct val="87096"/>
              <a:buFont typeface="Times New Roman"/>
              <a:buChar char="•"/>
              <a:tabLst>
                <a:tab pos="34213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cultura desempenha um papel importante na forma como tratamos e valorizamos a água.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81534" indent="-217932">
              <a:spcBef>
                <a:spcPts val="810"/>
              </a:spcBef>
              <a:buSzPct val="87096"/>
              <a:buFont typeface="Times New Roman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Promover uma cultura de conservação e respeito pela água é fundamental para combater a poluição e garantir a sustentabilidade dos recursos hídricos.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3055C47-EE22-3C63-3EE3-F7E20EC737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3339" y="948877"/>
            <a:ext cx="11685118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Recapitulação dos principais pontos abordados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31438" y="1693978"/>
            <a:ext cx="5726561" cy="2490682"/>
          </a:xfrm>
          <a:prstGeom prst="rect">
            <a:avLst/>
          </a:prstGeom>
        </p:spPr>
        <p:txBody>
          <a:bodyPr vert="horz" wrap="square" lIns="0" tIns="150114" rIns="0" bIns="0" rtlCol="0">
            <a:spAutoFit/>
          </a:bodyPr>
          <a:lstStyle/>
          <a:p>
            <a:pPr marL="15240">
              <a:spcBef>
                <a:spcPts val="1182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12954" indent="-214884">
              <a:spcBef>
                <a:spcPts val="798"/>
              </a:spcBef>
              <a:buSzPct val="90000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cultura é uma parte essencial da identidade de um 	povo.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871728" indent="-214884">
              <a:spcBef>
                <a:spcPts val="810"/>
              </a:spcBef>
              <a:buSzPct val="90000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 engloba as tradições, crenças, valores e 	expressões artísticas de uma comunidade.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>
              <a:spcBef>
                <a:spcPts val="810"/>
              </a:spcBef>
              <a:buSzPct val="90000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preservação da cultura é importante para manter a 	diversidade e a história de um país.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62800" y="1688773"/>
            <a:ext cx="5867400" cy="3070328"/>
          </a:xfrm>
          <a:prstGeom prst="rect">
            <a:avLst/>
          </a:prstGeom>
        </p:spPr>
        <p:txBody>
          <a:bodyPr vert="horz" wrap="square" lIns="0" tIns="150114" rIns="0" bIns="0" rtlCol="0">
            <a:spAutoFit/>
          </a:bodyPr>
          <a:lstStyle/>
          <a:p>
            <a:pPr marL="15240">
              <a:spcBef>
                <a:spcPts val="1182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Poluição da Água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>
              <a:spcBef>
                <a:spcPts val="798"/>
              </a:spcBef>
              <a:buSzPct val="90000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poluição da água é um problema global que afeta a 	saúde humana e o meio ambiente.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377952" indent="-214884">
              <a:spcBef>
                <a:spcPts val="852"/>
              </a:spcBef>
              <a:buSzPct val="90000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principais fontes de poluição da água incluem 	descargas industriais, esgoto não tratado e uso 	excessivo de fertilizantes agrícolas.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189738" indent="-214884">
              <a:spcBef>
                <a:spcPts val="948"/>
              </a:spcBef>
              <a:buSzPct val="90000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prevenção da poluição da água é crucial para 	garantir a disponibilidade de água limpa e saudável 	para as gerações futuras.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900E3B7-1E99-26B4-E7C1-B78BFB5E7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8739" y="919092"/>
            <a:ext cx="11685118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Chamado para a conscientização e ação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95400" y="1821217"/>
            <a:ext cx="5638800" cy="3069558"/>
          </a:xfrm>
          <a:prstGeom prst="rect">
            <a:avLst/>
          </a:prstGeom>
        </p:spPr>
        <p:txBody>
          <a:bodyPr vert="horz" wrap="square" lIns="0" tIns="149352" rIns="0" bIns="0" rtlCol="0">
            <a:spAutoFit/>
          </a:bodyPr>
          <a:lstStyle/>
          <a:p>
            <a:pPr marL="15240">
              <a:spcBef>
                <a:spcPts val="1176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Conscientização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>
              <a:spcBef>
                <a:spcPts val="822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fundamental conscientizar a população sobre a 	importância de preservar a água e evitar a poluição.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221742" indent="-214884">
              <a:spcBef>
                <a:spcPts val="858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Devemos educar as pessoas sobre os impactos 	negativos da poluição da água e os benefícios de 	preservar os recursos hídricos.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144017" indent="-214884" algn="just">
              <a:spcBef>
                <a:spcPts val="942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conscientização deve começar desde cedo, nas 	escolas e comunidades, para criar uma cultura de 	cuidado com a água.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15200" y="1821217"/>
            <a:ext cx="5385436" cy="3610732"/>
          </a:xfrm>
          <a:prstGeom prst="rect">
            <a:avLst/>
          </a:prstGeom>
        </p:spPr>
        <p:txBody>
          <a:bodyPr vert="horz" wrap="square" lIns="0" tIns="149352" rIns="0" bIns="0" rtlCol="0">
            <a:spAutoFit/>
          </a:bodyPr>
          <a:lstStyle/>
          <a:p>
            <a:pPr marL="15240">
              <a:spcBef>
                <a:spcPts val="1176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>
              <a:spcBef>
                <a:spcPts val="822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Além da conscientização, é necessário tomar 	medidas concretas para combater a poluição da 	água.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513588" indent="-214884">
              <a:spcBef>
                <a:spcPts val="84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Governos, empresas e indivíduos devem 	implementar práticas sustentáveis, como o 	tratamento adequado de resíduos e o uso 	responsável da água.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98298" indent="-214884">
              <a:spcBef>
                <a:spcPts val="858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importante também investir em tecnologias e 	soluções inovadoras para reduzir a poluição e 	conservar os recursos hídricos.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C777053-67D1-3E48-767B-D09105F477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5171" y="899070"/>
            <a:ext cx="5638800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Tarefa para a Classe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18739" y="1785767"/>
            <a:ext cx="5491664" cy="3839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 e Poluição da Água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8738" y="2379724"/>
            <a:ext cx="12292461" cy="671659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229362" marR="6096" indent="-214884">
              <a:lnSpc>
                <a:spcPct val="110400"/>
              </a:lnSpc>
              <a:spcBef>
                <a:spcPts val="162"/>
              </a:spcBef>
              <a:buSzPct val="90000"/>
              <a:buFont typeface="Calibri"/>
              <a:buChar char="•"/>
              <a:tabLst>
                <a:tab pos="232410" algn="l"/>
              </a:tabLst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poluição da água é uma questão ambiental urgente 	que afeta a saúde humana, a vida marinha e os 	ecossistemas aquáticos.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8739" y="3391382"/>
            <a:ext cx="11751339" cy="1445204"/>
          </a:xfrm>
          <a:prstGeom prst="rect">
            <a:avLst/>
          </a:prstGeom>
        </p:spPr>
        <p:txBody>
          <a:bodyPr vert="horz" wrap="square" lIns="0" tIns="9144" rIns="0" bIns="0" rtlCol="0">
            <a:spAutoFit/>
          </a:bodyPr>
          <a:lstStyle/>
          <a:p>
            <a:pPr marL="229362" marR="6096" indent="-214884">
              <a:lnSpc>
                <a:spcPct val="110400"/>
              </a:lnSpc>
              <a:spcBef>
                <a:spcPts val="72"/>
              </a:spcBef>
              <a:buSzPct val="90000"/>
              <a:buFont typeface="Calibri"/>
              <a:buChar char="•"/>
              <a:tabLst>
                <a:tab pos="232410" algn="l"/>
              </a:tabLst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cultura desempenha um papel fundamental </a:t>
            </a:r>
            <a:r>
              <a:rPr sz="20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conscientização</a:t>
            </a: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na mudança de comportamento 	em relação à poluição da água.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362" marR="109728" indent="-214884">
              <a:lnSpc>
                <a:spcPct val="111100"/>
              </a:lnSpc>
              <a:spcBef>
                <a:spcPts val="840"/>
              </a:spcBef>
              <a:buSzPct val="90000"/>
              <a:buFont typeface="Calibri"/>
              <a:buChar char="•"/>
              <a:tabLst>
                <a:tab pos="232410" algn="l"/>
              </a:tabLst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meio da educação e da promoção de </a:t>
            </a:r>
            <a:r>
              <a:rPr sz="20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práticas</a:t>
            </a: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</a:t>
            </a: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é possível reduzir a poluição e 	preservar os recursos hídricos para as futuras 	gerações.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13BA55F-0040-260C-65AD-49FF64486F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7736" y="910777"/>
            <a:ext cx="11685118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Importância da Cultura na transmissão de valores e tradições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0671" y="1752600"/>
            <a:ext cx="5749289" cy="31318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48552" y="1752600"/>
            <a:ext cx="5737859" cy="3131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69668" y="5060247"/>
            <a:ext cx="5596830" cy="297774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>
              <a:spcBef>
                <a:spcPts val="162"/>
              </a:spcBef>
            </a:pPr>
            <a:r>
              <a:rPr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Preservação de Valores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69668" y="5584715"/>
            <a:ext cx="4854702" cy="1402692"/>
          </a:xfrm>
          <a:prstGeom prst="rect">
            <a:avLst/>
          </a:prstGeom>
        </p:spPr>
        <p:txBody>
          <a:bodyPr vert="horz" wrap="square" lIns="0" tIns="17526" rIns="0" bIns="0" rtlCol="0">
            <a:spAutoFit/>
          </a:bodyPr>
          <a:lstStyle/>
          <a:p>
            <a:pPr marL="15240" marR="6096">
              <a:spcBef>
                <a:spcPts val="138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cultura desempenha um papel fundamental na preservação e transmissão de valores de uma sociedade. Através de tradições, rituais e práticas culturais, os valores essenciais são transmitidos às gerações futuras.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18532" y="5097807"/>
            <a:ext cx="5591117" cy="297774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>
              <a:spcBef>
                <a:spcPts val="162"/>
              </a:spcBef>
            </a:pPr>
            <a:r>
              <a:rPr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Conexão com a Identidade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18532" y="5608969"/>
            <a:ext cx="5427726" cy="1126462"/>
          </a:xfrm>
          <a:prstGeom prst="rect">
            <a:avLst/>
          </a:prstGeom>
        </p:spPr>
        <p:txBody>
          <a:bodyPr vert="horz" wrap="square" lIns="0" tIns="18288" rIns="0" bIns="0" rtlCol="0">
            <a:spAutoFit/>
          </a:bodyPr>
          <a:lstStyle/>
          <a:p>
            <a:pPr marL="15240" marR="6096">
              <a:spcBef>
                <a:spcPts val="144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cultura é um elo vital para a identidade de um grupo ou comunidade. Ela fornece um senso de pertencimento e conexão, permitindo que as pessoas se identifiquem com suas raízes e história.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B0B3A7B-1F1B-F444-DECC-B2BC310561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3155" y="910777"/>
            <a:ext cx="10489061" cy="487826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ib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ição da c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tur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 a 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ob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ência h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mana</a:t>
            </a:r>
            <a:endParaRPr sz="28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118738" y="1704821"/>
            <a:ext cx="12216261" cy="5018040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5240">
              <a:spcBef>
                <a:spcPts val="123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Preservação do conhecimento</a:t>
            </a:r>
          </a:p>
          <a:p>
            <a:pPr marL="338328" marR="817626" indent="-214884">
              <a:spcBef>
                <a:spcPts val="810"/>
              </a:spcBef>
              <a:buSzPct val="90000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cultura é responsável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preservar o conhecimento acumulado ao longo dos séculos, garantindo que as 	gerações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futuras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tenham acesso a informações e práticas essenciais para a sobrevivência.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98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Desenvolvimento de habilidades</a:t>
            </a:r>
          </a:p>
          <a:p>
            <a:pPr marL="338328" marR="124967" indent="-214884">
              <a:spcBef>
                <a:spcPts val="810"/>
              </a:spcBef>
              <a:buSzPct val="90000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Através da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pessoas desenvolvem habilidades e conhecimentos específicos que são fundamentais para 	a adaptação e sobrevivência em diferentes ambientes.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89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Construção de identidade</a:t>
            </a:r>
          </a:p>
          <a:p>
            <a:pPr marL="338328" marR="6096" indent="-214884">
              <a:spcBef>
                <a:spcPts val="810"/>
              </a:spcBef>
              <a:buSzPct val="90000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cultura desempenha um papel crucial na construção da identidade individual e coletiva, fornecendo um senso de 	pertencimento e conexão com as origens e tradições.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98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Promoção da diversidade</a:t>
            </a:r>
          </a:p>
          <a:p>
            <a:pPr marL="338328" marR="505968" indent="-214884">
              <a:spcBef>
                <a:spcPts val="810"/>
              </a:spcBef>
              <a:buSzPct val="90000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diversidade cultural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contribui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a sobrevivência humana, pois permite a troca de conhecimentos, ideias e 	práticas entre diferentes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enriquecendo a sociedade como um todo.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286AF67-B683-C838-5532-80A5BFAE8E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4606" y="894929"/>
            <a:ext cx="4224528" cy="487826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pc="-78" dirty="0"/>
              <a:t>Ca</a:t>
            </a:r>
            <a:r>
              <a:rPr sz="2880" spc="-78" dirty="0">
                <a:latin typeface="Tahoma"/>
                <a:cs typeface="Tahoma"/>
              </a:rPr>
              <a:t>r</a:t>
            </a:r>
            <a:r>
              <a:rPr spc="-78" dirty="0"/>
              <a:t>ac</a:t>
            </a:r>
            <a:r>
              <a:rPr sz="2880" spc="-78" dirty="0">
                <a:latin typeface="Tahoma"/>
                <a:cs typeface="Tahoma"/>
              </a:rPr>
              <a:t>t</a:t>
            </a:r>
            <a:r>
              <a:rPr spc="-78" dirty="0"/>
              <a:t>e</a:t>
            </a:r>
            <a:r>
              <a:rPr sz="2880" spc="-78" dirty="0">
                <a:latin typeface="Tahoma"/>
                <a:cs typeface="Tahoma"/>
              </a:rPr>
              <a:t>r</a:t>
            </a:r>
            <a:r>
              <a:rPr spc="-78" dirty="0"/>
              <a:t>í</a:t>
            </a:r>
            <a:r>
              <a:rPr sz="2880" spc="-78" dirty="0">
                <a:latin typeface="Tahoma"/>
                <a:cs typeface="Tahoma"/>
              </a:rPr>
              <a:t>st</a:t>
            </a:r>
            <a:r>
              <a:rPr spc="-78" dirty="0"/>
              <a:t>ica</a:t>
            </a:r>
            <a:r>
              <a:rPr sz="2880" spc="-78" dirty="0">
                <a:latin typeface="Tahoma"/>
                <a:cs typeface="Tahoma"/>
              </a:rPr>
              <a:t>s</a:t>
            </a:r>
            <a:r>
              <a:rPr sz="2880" spc="-264" dirty="0">
                <a:latin typeface="Tahoma"/>
                <a:cs typeface="Tahoma"/>
              </a:rPr>
              <a:t> </a:t>
            </a:r>
            <a:r>
              <a:rPr spc="-144" dirty="0"/>
              <a:t>da</a:t>
            </a:r>
            <a:r>
              <a:rPr spc="-216" dirty="0"/>
              <a:t> </a:t>
            </a:r>
            <a:r>
              <a:rPr spc="-12" dirty="0"/>
              <a:t>C</a:t>
            </a:r>
            <a:r>
              <a:rPr sz="2880" spc="-12" dirty="0">
                <a:latin typeface="Tahoma"/>
                <a:cs typeface="Tahoma"/>
              </a:rPr>
              <a:t>u</a:t>
            </a:r>
            <a:r>
              <a:rPr spc="-12" dirty="0"/>
              <a:t>l</a:t>
            </a:r>
            <a:r>
              <a:rPr sz="2880" spc="-12" dirty="0">
                <a:latin typeface="Tahoma"/>
                <a:cs typeface="Tahoma"/>
              </a:rPr>
              <a:t>tur</a:t>
            </a:r>
            <a:r>
              <a:rPr spc="-12" dirty="0"/>
              <a:t>a</a:t>
            </a:r>
            <a:endParaRPr sz="2880" dirty="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7736" y="1704821"/>
            <a:ext cx="5749289" cy="31318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35617" y="1704821"/>
            <a:ext cx="5737859" cy="3131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37736" y="5115531"/>
            <a:ext cx="3662805" cy="390107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>
              <a:spcBef>
                <a:spcPts val="162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Danças Tradicionais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1293" y="5784529"/>
            <a:ext cx="5097780" cy="1029449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>
              <a:lnSpc>
                <a:spcPct val="112500"/>
              </a:lnSpc>
              <a:spcBef>
                <a:spcPts val="114"/>
              </a:spcBef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danças tradicionais são uma parte importante da cultura local, transmitindo a história e as tradições do povo.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35617" y="5115530"/>
            <a:ext cx="4095241" cy="390107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>
              <a:spcBef>
                <a:spcPts val="162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Artes e Artesanato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35617" y="5784529"/>
            <a:ext cx="5443728" cy="1029449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>
              <a:lnSpc>
                <a:spcPct val="112500"/>
              </a:lnSpc>
              <a:spcBef>
                <a:spcPts val="114"/>
              </a:spcBef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arte e o artesanato são expressões criativas da cultura, refletindo a identidade e os valores do povo.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B328742-C7BE-411A-1145-BF1017F136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8588" y="910777"/>
            <a:ext cx="11685118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Tipos de Cultura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913" y="1574914"/>
            <a:ext cx="10915650" cy="5293500"/>
          </a:xfrm>
          <a:prstGeom prst="rect">
            <a:avLst/>
          </a:prstGeom>
        </p:spPr>
        <p:txBody>
          <a:bodyPr vert="horz" wrap="square" lIns="0" tIns="149352" rIns="0" bIns="0" rtlCol="0">
            <a:spAutoFit/>
          </a:bodyPr>
          <a:lstStyle/>
          <a:p>
            <a:pPr marL="15240">
              <a:spcBef>
                <a:spcPts val="1176"/>
              </a:spcBef>
            </a:pPr>
            <a:r>
              <a:rPr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 Hidropônica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20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Cultivo de plantas sem solo, utilizando uma solução nutritiva para fornecer os nutrientes necessários.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 ser feito em ambientes internos ou externos, utilizando diferentes sistemas de cultivo, como o sistema de 	fluxo e refluxo e o sistema de gotejamento.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967"/>
              </a:spcBef>
            </a:pPr>
            <a:r>
              <a:rPr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 Aeropônica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20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Cultivo de plantas no ar, sem a utilização de solo ou água.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08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plantas são suspensas em uma câmara de cultivo e suas raízes são borrifadas com uma névoa nutritiva.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08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 método de cultivo permite um maior controle sobre os nutrientes e o ambiente das plantas.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967"/>
              </a:spcBef>
            </a:pPr>
            <a:r>
              <a:rPr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 de Substrato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20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Cultivo de plantas utilizando um substrato, como a fibra de coco, perlita ou vermiculita.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98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substrato fornece suporte físico para as raízes das plantas e retém a umidade e os nutrientes necessários.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ACEB95-F079-3AAC-8E81-89A9992D1B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8739" y="960066"/>
            <a:ext cx="11527148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Poluição da Água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1870" y="1676400"/>
            <a:ext cx="5749289" cy="31318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49751" y="1676400"/>
            <a:ext cx="5737859" cy="3131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51869" y="4890519"/>
            <a:ext cx="5749289" cy="2693301"/>
          </a:xfrm>
          <a:prstGeom prst="rect">
            <a:avLst/>
          </a:prstGeom>
        </p:spPr>
        <p:txBody>
          <a:bodyPr vert="horz" wrap="square" lIns="0" tIns="150114" rIns="0" bIns="0" rtlCol="0">
            <a:spAutoFit/>
          </a:bodyPr>
          <a:lstStyle/>
          <a:p>
            <a:pPr marL="15240">
              <a:spcBef>
                <a:spcPts val="118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Causas da Poluição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310134" indent="-217932">
              <a:spcBef>
                <a:spcPts val="798"/>
              </a:spcBef>
              <a:buSzPct val="90000"/>
              <a:buFont typeface="Times New Roman"/>
              <a:buChar char="•"/>
              <a:tabLst>
                <a:tab pos="341376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Despejo de resíduos industriais e domésticos nos corpos d'água.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764286" indent="-217932">
              <a:spcBef>
                <a:spcPts val="810"/>
              </a:spcBef>
              <a:buSzPct val="90000"/>
              <a:buFont typeface="Times New Roman"/>
              <a:buChar char="•"/>
              <a:tabLst>
                <a:tab pos="341376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 intensiva e uso indiscriminado de agrotóxicos.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138" indent="-218694">
              <a:spcBef>
                <a:spcPts val="1080"/>
              </a:spcBef>
              <a:buSzPct val="90000"/>
              <a:buFont typeface="Times New Roman"/>
              <a:buChar char="•"/>
              <a:tabLst>
                <a:tab pos="342138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Vazamentos de petróleo e outros produtos químicos.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353568" indent="-217932">
              <a:spcBef>
                <a:spcPts val="810"/>
              </a:spcBef>
              <a:buSzPct val="90000"/>
              <a:buFont typeface="Times New Roman"/>
              <a:buChar char="•"/>
              <a:tabLst>
                <a:tab pos="341376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 gestão dos sistemas de tratamento de água e esgoto.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49751" y="4890519"/>
            <a:ext cx="5737858" cy="2631746"/>
          </a:xfrm>
          <a:prstGeom prst="rect">
            <a:avLst/>
          </a:prstGeom>
        </p:spPr>
        <p:txBody>
          <a:bodyPr vert="horz" wrap="square" lIns="0" tIns="150114" rIns="0" bIns="0" rtlCol="0">
            <a:spAutoFit/>
          </a:bodyPr>
          <a:lstStyle/>
          <a:p>
            <a:pPr marL="15240">
              <a:spcBef>
                <a:spcPts val="118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Impactos da Poluição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138" indent="-218694">
              <a:spcBef>
                <a:spcPts val="1068"/>
              </a:spcBef>
              <a:buSzPct val="90000"/>
              <a:buFont typeface="Times New Roman"/>
              <a:buChar char="•"/>
              <a:tabLst>
                <a:tab pos="342138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Redução da disponibilidade de água potável.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846582" indent="-217932">
              <a:spcBef>
                <a:spcPts val="810"/>
              </a:spcBef>
              <a:buSzPct val="90000"/>
              <a:buFont typeface="Times New Roman"/>
              <a:buChar char="•"/>
              <a:tabLst>
                <a:tab pos="341376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Destruição de habitats aquáticos e perda de biodiversidade.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592074" indent="-217932">
              <a:spcBef>
                <a:spcPts val="810"/>
              </a:spcBef>
              <a:buSzPct val="90000"/>
              <a:buFont typeface="Times New Roman"/>
              <a:buChar char="•"/>
              <a:tabLst>
                <a:tab pos="341376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Prejuízos para a saúde humana, como doenças transmitidas pela água contaminada.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6096" indent="-217932">
              <a:spcBef>
                <a:spcPts val="810"/>
              </a:spcBef>
              <a:buSzPct val="90000"/>
              <a:buFont typeface="Times New Roman"/>
              <a:buChar char="•"/>
              <a:tabLst>
                <a:tab pos="341376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Desastres ambientais, como mortandade de peixes e floração de algas tóxicas.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494306D-61DD-DDAB-AA4C-9B9500DBD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8556" y="910777"/>
            <a:ext cx="11685118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Importância da água para a vida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8739" y="1539961"/>
            <a:ext cx="5749289" cy="31318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16620" y="1539961"/>
            <a:ext cx="5737859" cy="3131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18739" y="4821217"/>
            <a:ext cx="5396484" cy="1300612"/>
          </a:xfrm>
          <a:prstGeom prst="rect">
            <a:avLst/>
          </a:prstGeom>
        </p:spPr>
        <p:txBody>
          <a:bodyPr vert="horz" wrap="square" lIns="0" tIns="150114" rIns="0" bIns="0" rtlCol="0">
            <a:spAutoFit/>
          </a:bodyPr>
          <a:lstStyle/>
          <a:p>
            <a:pPr marL="15240">
              <a:spcBef>
                <a:spcPts val="118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Necessidade de água para a sobrevivência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798"/>
              </a:spcBef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água é essencial para a vida em todas as formas. É necessária para a sobrevivência de todos os seres vivos, incluindo plantas, animais e humanos.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10904" y="4803734"/>
            <a:ext cx="5430774" cy="1300612"/>
          </a:xfrm>
          <a:prstGeom prst="rect">
            <a:avLst/>
          </a:prstGeom>
        </p:spPr>
        <p:txBody>
          <a:bodyPr vert="horz" wrap="square" lIns="0" tIns="150114" rIns="0" bIns="0" rtlCol="0">
            <a:spAutoFit/>
          </a:bodyPr>
          <a:lstStyle/>
          <a:p>
            <a:pPr marL="15240">
              <a:spcBef>
                <a:spcPts val="118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Papel da água no corpo humano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798"/>
              </a:spcBef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água desempenha um papel vital no corpo humano, ajudando na digestão, absorção de nutrientes, regulação da temperatura corporal e remoção de resíduos.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8739" y="6360994"/>
            <a:ext cx="5186172" cy="1324978"/>
          </a:xfrm>
          <a:prstGeom prst="rect">
            <a:avLst/>
          </a:prstGeom>
        </p:spPr>
        <p:txBody>
          <a:bodyPr vert="horz" wrap="square" lIns="0" tIns="161544" rIns="0" bIns="0" rtlCol="0">
            <a:spAutoFit/>
          </a:bodyPr>
          <a:lstStyle/>
          <a:p>
            <a:pPr marL="15240">
              <a:spcBef>
                <a:spcPts val="127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Importância da água para as plantas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936"/>
              </a:spcBef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plantas dependem da água para realizar a fotossíntese, absorver nutrientes do solo e transportar esses nutrientes para todas as partes da planta.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10904" y="6360994"/>
            <a:ext cx="5148834" cy="1571199"/>
          </a:xfrm>
          <a:prstGeom prst="rect">
            <a:avLst/>
          </a:prstGeom>
        </p:spPr>
        <p:txBody>
          <a:bodyPr vert="horz" wrap="square" lIns="0" tIns="161544" rIns="0" bIns="0" rtlCol="0">
            <a:spAutoFit/>
          </a:bodyPr>
          <a:lstStyle/>
          <a:p>
            <a:pPr marL="15240">
              <a:spcBef>
                <a:spcPts val="127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Conservação da água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918"/>
              </a:spcBef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fundamental conservar a água e evitar o seu desperdício. Pequenas ações, como fechar a torneira enquanto escova os dentes ou consertar vazamentos, podem fazer uma grande diferença.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0B8934B-F180-4C4A-9AAF-65EC37D412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8800" y="933968"/>
            <a:ext cx="5596800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Causas da poluição da água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37736" y="1611567"/>
            <a:ext cx="11177778" cy="5162632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15240">
              <a:spcBef>
                <a:spcPts val="1128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Despejo de resíduos industriais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368046" indent="-217932">
              <a:spcBef>
                <a:spcPts val="810"/>
              </a:spcBef>
              <a:buSzPct val="87096"/>
              <a:buFont typeface="Times New Roman"/>
              <a:buChar char="•"/>
              <a:tabLst>
                <a:tab pos="341376" algn="l"/>
              </a:tabLst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indústria é uma das principais fontes de poluição da água devido ao despejo de resíduos tóxicos e produtos químicos não tratados.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908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 intensiva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370332" indent="-217932">
              <a:spcBef>
                <a:spcPts val="810"/>
              </a:spcBef>
              <a:buSzPct val="87096"/>
              <a:buFont typeface="Times New Roman"/>
              <a:buChar char="•"/>
              <a:tabLst>
                <a:tab pos="341376" algn="l"/>
              </a:tabLst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aplicação excessiva de fertilizantes e pesticidas nas terras agrícolas pode levar à contaminação da água por nutrientes e produtos químicos.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818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Esgotos domésticos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6096" indent="-217932">
              <a:spcBef>
                <a:spcPts val="810"/>
              </a:spcBef>
              <a:buSzPct val="87096"/>
              <a:buFont typeface="Times New Roman"/>
              <a:buChar char="•"/>
              <a:tabLst>
                <a:tab pos="341376" algn="l"/>
              </a:tabLst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lançamento de esgotos domésticos não tratados ou inadequadamente tratados nos corpos d'água é uma causa comum de poluição da água.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908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Descarga de resíduos sólidos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509016" indent="-217932">
              <a:spcBef>
                <a:spcPts val="810"/>
              </a:spcBef>
              <a:buSzPct val="87096"/>
              <a:buFont typeface="Times New Roman"/>
              <a:buChar char="•"/>
              <a:tabLst>
                <a:tab pos="341376" algn="l"/>
              </a:tabLst>
            </a:pPr>
            <a:r>
              <a:rPr sz="20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descarte inadequado de resíduos sólidos, como plásticos e produtos químicos, pode contaminar as águas superficiais e subterrâneas.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C51A4D7-AF4C-F433-5A9B-254C503CC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</TotalTime>
  <Words>2516</Words>
  <Application>Microsoft Office PowerPoint</Application>
  <PresentationFormat>Personalizar</PresentationFormat>
  <Paragraphs>194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1" baseType="lpstr">
      <vt:lpstr>Arial</vt:lpstr>
      <vt:lpstr>Calibri</vt:lpstr>
      <vt:lpstr>Lucida Sans Unicode</vt:lpstr>
      <vt:lpstr>Ryo Clean PlusN M</vt:lpstr>
      <vt:lpstr>Tahoma</vt:lpstr>
      <vt:lpstr>Times New Roman</vt:lpstr>
      <vt:lpstr>Office Theme</vt:lpstr>
      <vt:lpstr>Cultura e Poluição da Água</vt:lpstr>
      <vt:lpstr>Definição de Cultura</vt:lpstr>
      <vt:lpstr>Importância da Cultura na transmissão de valores e tradições</vt:lpstr>
      <vt:lpstr>Contribuição da cultura para a sobrevivência humana</vt:lpstr>
      <vt:lpstr>Características da Cultura</vt:lpstr>
      <vt:lpstr>Tipos de Cultura</vt:lpstr>
      <vt:lpstr>Poluição da Água</vt:lpstr>
      <vt:lpstr>Importância da água para a vida</vt:lpstr>
      <vt:lpstr>Causas da poluição da água</vt:lpstr>
      <vt:lpstr>Impacto da poluição nos ecossistemas</vt:lpstr>
      <vt:lpstr>Exemplos de Poluição de Rios</vt:lpstr>
      <vt:lpstr>Desafios da Poluição da Água no Brasil</vt:lpstr>
      <vt:lpstr>Realidade da poluição no Rio Tietê</vt:lpstr>
      <vt:lpstr>Dificuldades econômicas, sociais e culturais</vt:lpstr>
      <vt:lpstr>Medidas para Despoluir o Rio Tietê</vt:lpstr>
      <vt:lpstr>Discussão sobre possíveis medidas</vt:lpstr>
      <vt:lpstr>Contextualização da Realidade Brasileira</vt:lpstr>
      <vt:lpstr>Manifesto pela Revitalização do Rio Tietê</vt:lpstr>
      <vt:lpstr>Conscientização sobre a situação atual</vt:lpstr>
      <vt:lpstr>Apontamento de caminhos para a revitalização</vt:lpstr>
      <vt:lpstr>Conclusão</vt:lpstr>
      <vt:lpstr>Recapitulação dos principais pontos abordados</vt:lpstr>
      <vt:lpstr>Chamado para a conscientização e ação</vt:lpstr>
      <vt:lpstr>Tarefa para a Classe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Cultura e Poluição da Água</dc:title>
  <cp:lastModifiedBy>Rafael Silveira</cp:lastModifiedBy>
  <cp:revision>3</cp:revision>
  <dcterms:created xsi:type="dcterms:W3CDTF">2024-01-29T18:32:29Z</dcterms:created>
  <dcterms:modified xsi:type="dcterms:W3CDTF">2024-01-30T16:52:56Z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2024-01-29T00:00:00Z</vt:filetime>
  </property>
  <property fmtid="{D5CDD505-2E9C-101B-9397-08002B2CF9AE}" pid="3" name="Creator">
    <vt:lpwstr>Mozilla/5.0 (X11; Linux x86_64) AppleWebKit/537.36 (KHTML, like Gecko) HeadlessChrome/120.0.0.0 Safari/537.36</vt:lpwstr>
  </property>
  <property fmtid="{D5CDD505-2E9C-101B-9397-08002B2CF9AE}" pid="4" name="LastSaved">
    <vt:filetime>2024-01-29T00:00:00Z</vt:filetime>
  </property>
  <property fmtid="{D5CDD505-2E9C-101B-9397-08002B2CF9AE}" pid="5" name="Producer">
    <vt:lpwstr>pdf-lib (https://github.com/Hopding/pdf-lib)</vt:lpwstr>
  </property>
</Properties>
</file>