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4630400" cy="8229600"/>
  <p:notesSz cx="12192000" cy="8229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91" autoAdjust="0"/>
    <p:restoredTop sz="96374" autoAdjust="0"/>
  </p:normalViewPr>
  <p:slideViewPr>
    <p:cSldViewPr>
      <p:cViewPr varScale="1">
        <p:scale>
          <a:sx n="100" d="100"/>
          <a:sy n="100" d="100"/>
        </p:scale>
        <p:origin x="184" y="344"/>
      </p:cViewPr>
      <p:guideLst>
        <p:guide orient="horz" pos="2880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EA74B-CFBD-4771-88F7-5F60BD92161A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6258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960813"/>
            <a:ext cx="975360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7816850"/>
            <a:ext cx="5283200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B90A-83C9-447B-83BE-32078FE9D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58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0B90A-83C9-447B-83BE-32078FE9D2E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63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1988186"/>
            <a:ext cx="12435840" cy="470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3591561"/>
            <a:ext cx="10241280" cy="286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60" b="0" i="0">
                <a:solidFill>
                  <a:srgbClr val="7770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8711184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055209"/>
            <a:ext cx="11154918" cy="286232"/>
          </a:xfrm>
        </p:spPr>
        <p:txBody>
          <a:bodyPr lIns="0" tIns="0" rIns="0" bIns="0"/>
          <a:lstStyle>
            <a:lvl1pPr>
              <a:defRPr sz="1860" b="0" i="0">
                <a:solidFill>
                  <a:srgbClr val="7770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8711184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475105"/>
            <a:ext cx="6364224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6" y="1475105"/>
            <a:ext cx="6364224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8711184" cy="470898"/>
          </a:xfrm>
        </p:spPr>
        <p:txBody>
          <a:bodyPr lIns="0" tIns="0" rIns="0" bIns="0"/>
          <a:lstStyle>
            <a:lvl1pPr>
              <a:defRPr sz="306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9789" y="536582"/>
            <a:ext cx="8711184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rgbClr val="4841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49789" y="1055209"/>
            <a:ext cx="11154918" cy="238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7770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5964556"/>
            <a:ext cx="46817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5964556"/>
            <a:ext cx="3364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2971800"/>
            <a:ext cx="5410200" cy="1820498"/>
          </a:xfrm>
          <a:prstGeom prst="rect">
            <a:avLst/>
          </a:prstGeom>
        </p:spPr>
        <p:txBody>
          <a:bodyPr vert="horz" wrap="square" lIns="0" tIns="156972" rIns="0" bIns="0" rtlCol="0">
            <a:spAutoFit/>
          </a:bodyPr>
          <a:lstStyle/>
          <a:p>
            <a:pPr marL="284988" marR="6096" indent="-270510">
              <a:spcBef>
                <a:spcPts val="1236"/>
              </a:spcBef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Introdução à Sociologia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799" y="0"/>
            <a:ext cx="5946913" cy="82381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56723"/>
            <a:ext cx="6400800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Êxodo Rural e Problemas Sociais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7922" y="2182602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5803" y="2182602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80381" y="5404601"/>
            <a:ext cx="5409438" cy="1681999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Consequências da Industrialização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5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industrialização nos centros urbanos resultou em um êxodo rural massivo, com muitas pessoas deixando suas áreas rurais para buscar emprego nas fábricas das cidades.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72546" y="5404601"/>
            <a:ext cx="5321046" cy="1681999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Êxodo Rural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5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êxodo rural levou ao crescimento rápido das cidades, resultando em problemas sociais significativos, como superpopulação, falta de moradia adequada e pobreza concentrada.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3852" y="961339"/>
            <a:ext cx="5471921" cy="478593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abilidade Polí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ica na 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600201"/>
            <a:ext cx="5355336" cy="2982355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Após a Revolução Francesa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713994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Revolução Francesa marcou o início de um período de instabilidade política na Europa.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140970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desordem social resultante da revolução teve um impacto significativo nos países europeus.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10"/>
              </a:spcBef>
              <a:buSzPct val="90000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luta pelo poder e a busca por estabilidade política levaram a conflitos e mudanças políticas frequentes.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56301" cy="8238134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27AC61D6-0282-1A5E-A08D-79A5E4AF45B9}"/>
              </a:ext>
            </a:extLst>
          </p:cNvPr>
          <p:cNvCxnSpPr/>
          <p:nvPr/>
        </p:nvCxnSpPr>
        <p:spPr>
          <a:xfrm>
            <a:off x="8686799" y="0"/>
            <a:ext cx="0" cy="8238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2560" y="975574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Augusto Comte e o Positivismo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31235" y="1510500"/>
            <a:ext cx="11887200" cy="1449628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Augusto Comte foi um dos fundadores da sociologia e desenvolveu o conceito de positivismo, uma filosofia que propõe a melhoria social através do progresso científico e tecnológico. Comte acreditava que a sociedade poderia ser compreendida e transformada por meio da aplicação de métodos científicos. Ele defendia a ideia de que a sociologia deveria buscar leis que governam o comportamento humano e social, permitindo assim o progresso e aperfeiçoamento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1235" y="3167252"/>
            <a:ext cx="5211471" cy="321627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>
              <a:spcBef>
                <a:spcPts val="1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Conceitos do Positivismo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3715532"/>
            <a:ext cx="9829800" cy="43616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1" y="955569"/>
            <a:ext cx="5867400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iação da Sociologia</a:t>
            </a:r>
            <a:endParaRPr sz="28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800" y="1600200"/>
            <a:ext cx="5394198" cy="278076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Auguste Comte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138" indent="-218694">
              <a:spcBef>
                <a:spcPts val="1008"/>
              </a:spcBef>
              <a:buSzPct val="87096"/>
              <a:buFont typeface="Times New Roman"/>
              <a:buChar char="•"/>
              <a:tabLst>
                <a:tab pos="34213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Conhecido como o 'pai' da sociologia.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44196" indent="-217932">
              <a:spcBef>
                <a:spcPts val="948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Desenvolveu o conceito de positivismo, que enfatiza a observação e a análise científica dos fenômenos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76" marR="6096" indent="-217932">
              <a:spcBef>
                <a:spcPts val="810"/>
              </a:spcBef>
              <a:buSzPct val="87096"/>
              <a:buFont typeface="Times New Roman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Acreditava que a sociologia poderia ajudar a resolver os problemas sociais e promover o progresso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-6626"/>
            <a:ext cx="5943601" cy="82362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3017" y="1042528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Émile Durkheim e o Método Sociológico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319" y="194674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194674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69778" y="5167180"/>
            <a:ext cx="5596830" cy="1386020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Émile Durkheim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1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Émile Durkheim foi um dos principais pensadores da sociologia, conhecido por estabelecer o primeiro método de análise sociológica.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61942" y="5167180"/>
            <a:ext cx="5598679" cy="1386020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 algn="just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Sociológico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 algn="just">
              <a:spcBef>
                <a:spcPts val="81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método sociológico desenvolvido por Durkheim baseia-se na análise de dados e fatos sociais para entender os padrões e as estruturas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75574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Tríade da Sociologia Clássica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8044" y="1828800"/>
            <a:ext cx="2687854" cy="1109022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 Marx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Filósofo, economista e 	sociólogo alemão.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7092" y="3177265"/>
            <a:ext cx="3532095" cy="5693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29362" marR="6096" indent="-214884">
              <a:spcBef>
                <a:spcPts val="120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do materialismo histórico 	e da luta de classes.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7092" y="4057063"/>
            <a:ext cx="3093645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6096" indent="-214884">
              <a:spcBef>
                <a:spcPts val="162"/>
              </a:spcBef>
              <a:buSzPct val="87096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Enfatizou a importância das 	relações de produção na 	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6399" y="1850073"/>
            <a:ext cx="3705189" cy="2422202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Weber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11277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Sociólogo, economista e jurista 	alemão.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5913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da ação social e da 	burocracia.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Destacou a influência da religião 	e dos valores na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25000" y="1850073"/>
            <a:ext cx="3310829" cy="2447850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Émile Durkheim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indent="-214884">
              <a:spcBef>
                <a:spcPts val="1008"/>
              </a:spcBef>
              <a:buSzPct val="87096"/>
              <a:buFont typeface="Calibri"/>
              <a:buChar char="•"/>
              <a:tabLst>
                <a:tab pos="338328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Sociólogo francês.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do funcionalismo e da 	solidariedade social.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96012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Estudou a coesão social e a 	importância das normas e 	valores na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64258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Desenvolvimento da Sociologia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371600" y="1521489"/>
            <a:ext cx="13385902" cy="203132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lnSpc>
                <a:spcPct val="107500"/>
              </a:lnSpc>
              <a:spcBef>
                <a:spcPts val="150"/>
              </a:spcBef>
            </a:pPr>
            <a:r>
              <a:rPr sz="1800" dirty="0"/>
              <a:t>A Sociologia é uma disciplina que estuda a sociedade humana e as interações sociais</a:t>
            </a:r>
            <a:r>
              <a:rPr sz="1800" dirty="0">
                <a:latin typeface="Calibri"/>
                <a:cs typeface="Calibri"/>
              </a:rPr>
              <a:t>. </a:t>
            </a:r>
            <a:r>
              <a:rPr sz="1800" dirty="0"/>
              <a:t>Ela surgiu no século XIX como uma resposta à rápida transformação social e industrial da época</a:t>
            </a:r>
            <a:r>
              <a:rPr sz="1800" dirty="0">
                <a:latin typeface="Calibri"/>
                <a:cs typeface="Calibri"/>
              </a:rPr>
              <a:t>. </a:t>
            </a:r>
            <a:r>
              <a:rPr sz="1800" dirty="0"/>
              <a:t>Ao longo dos anos</a:t>
            </a:r>
            <a:r>
              <a:rPr sz="1800" dirty="0">
                <a:latin typeface="Calibri"/>
                <a:cs typeface="Calibri"/>
              </a:rPr>
              <a:t>, </a:t>
            </a:r>
            <a:r>
              <a:rPr sz="1800" dirty="0"/>
              <a:t>a Sociologia incorporou conceitos e métodos de outras ciências sociais</a:t>
            </a:r>
            <a:r>
              <a:rPr sz="1800" dirty="0">
                <a:latin typeface="Calibri"/>
                <a:cs typeface="Calibri"/>
              </a:rPr>
              <a:t>, </a:t>
            </a:r>
            <a:r>
              <a:rPr sz="1800" dirty="0"/>
              <a:t>como Antropologia</a:t>
            </a:r>
            <a:r>
              <a:rPr sz="1800" dirty="0">
                <a:latin typeface="Calibri"/>
                <a:cs typeface="Calibri"/>
              </a:rPr>
              <a:t>, </a:t>
            </a:r>
            <a:r>
              <a:rPr sz="1800" dirty="0"/>
              <a:t>Ciência Política e Economia</a:t>
            </a:r>
            <a:r>
              <a:rPr sz="1800" dirty="0">
                <a:latin typeface="Calibri"/>
                <a:cs typeface="Calibri"/>
              </a:rPr>
              <a:t>, </a:t>
            </a:r>
            <a:r>
              <a:rPr sz="1800" dirty="0"/>
              <a:t>a fim de obter uma compreensão abrangente da sociedade</a:t>
            </a:r>
            <a:r>
              <a:rPr sz="1800" dirty="0">
                <a:latin typeface="Calibri"/>
                <a:cs typeface="Calibri"/>
              </a:rPr>
              <a:t>.</a:t>
            </a:r>
          </a:p>
          <a:p>
            <a:pPr>
              <a:spcBef>
                <a:spcPts val="1836"/>
              </a:spcBef>
            </a:pPr>
            <a:endParaRPr sz="1800" dirty="0">
              <a:latin typeface="Calibri"/>
              <a:cs typeface="Calibri"/>
            </a:endParaRPr>
          </a:p>
          <a:p>
            <a:pPr marL="52578"/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Ciências Sociais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3726852"/>
            <a:ext cx="11184940" cy="30321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4454" y="953587"/>
            <a:ext cx="5943600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Missão do Sociólogo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752600"/>
            <a:ext cx="5419344" cy="4853892"/>
          </a:xfrm>
          <a:prstGeom prst="rect">
            <a:avLst/>
          </a:prstGeom>
        </p:spPr>
        <p:txBody>
          <a:bodyPr vert="horz" wrap="square" lIns="0" tIns="17525" rIns="0" bIns="0" rtlCol="0">
            <a:spAutoFit/>
          </a:bodyPr>
          <a:lstStyle/>
          <a:p>
            <a:pPr marL="15240" marR="54864">
              <a:spcBef>
                <a:spcPts val="137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papel do sociólogo é estudar a sociedade como um todo, analisando as interações e organizações das pessoas em comunidades. A missão do sociólogo é compreender e explicar os padrões sociais, as relações de poder, as desigualdades e os processos de mudança social.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102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sociólogo busca investigar e interpretar os fenômenos sociais, buscando compreender os diferentes aspectos da vida em sociedade. Através da pesquisa e análise, o sociólogo contribui para a construção de conhecimento sobre as estruturas sociais e as dinâmicas que as constituem.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125730">
              <a:spcBef>
                <a:spcPts val="99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missão do sociólogo é promover a compreensão e a transformação da sociedade, buscando a justiça social, a igualdade de oportunidades e o bem-estar coletivo.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0" y="0"/>
            <a:ext cx="5950394" cy="82381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2536" y="948877"/>
            <a:ext cx="10453421" cy="4901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Obje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da Sociologia A</a:t>
            </a:r>
            <a:r>
              <a:rPr sz="288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endParaRPr sz="288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319" y="18288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18288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3407" y="5209526"/>
            <a:ext cx="5596830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 da Violência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3406" y="5812346"/>
            <a:ext cx="5596829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algn="just"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atual busca compreender os diferentes aspectos da violência na sociedade, analisando suas causas, consequências e formas de prevenção.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7068" y="5209526"/>
            <a:ext cx="5591116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da Globalização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93693" y="5780829"/>
            <a:ext cx="5659365" cy="116416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também se dedica a estudar os efeitos da globalização nas relações sociais, analisando como a interconectividade global influencia a cultura, a economia e a política.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1296" y="944759"/>
            <a:ext cx="573785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Objetivos da Sociologia Atual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7861" y="1828800"/>
            <a:ext cx="5749289" cy="31318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5742" y="1828800"/>
            <a:ext cx="5737859" cy="31318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48545" y="5217408"/>
            <a:ext cx="5727919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das Guerras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84243" y="5791296"/>
            <a:ext cx="5357622" cy="119378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lnSpc>
                <a:spcPct val="107500"/>
              </a:lnSpc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atual busca entender o impacto das guerras na sociedade, analisando as dinâmicas sociais, políticas e econômicas que surgem durante os conflitos armados.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8452" y="5217408"/>
            <a:ext cx="5591116" cy="322396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Desigualdade Social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48994" y="5796593"/>
            <a:ext cx="5591116" cy="119378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lnSpc>
                <a:spcPct val="107500"/>
              </a:lnSpc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também se dedica a analisar as causas e consequências da desigualdade social, buscando compreender as disparidades econômicas, políticas e culturais entre diferentes grupos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20716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Definição e posição no conjunto das ciências humanas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7617" y="2509958"/>
            <a:ext cx="4999383" cy="2216761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 marR="6096">
              <a:lnSpc>
                <a:spcPct val="108100"/>
              </a:lnSpc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é a ciência que estuda a sociedade, suas instituições, relações sociais, comportamentos individuais e coletivos, e as mudanças sociais ao longo do tempo. Ela busca compreender como os seres humanos interagem e se relacionam em diferentes contextos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C64DB8-70EE-C962-FB5C-4BEC78AEFD01}"/>
              </a:ext>
            </a:extLst>
          </p:cNvPr>
          <p:cNvSpPr txBox="1"/>
          <p:nvPr/>
        </p:nvSpPr>
        <p:spPr>
          <a:xfrm>
            <a:off x="7162800" y="1901610"/>
            <a:ext cx="6216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 no conjunto das ciências humanas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74BAE8F-C62B-AE53-F186-DD87310903F1}"/>
              </a:ext>
            </a:extLst>
          </p:cNvPr>
          <p:cNvSpPr txBox="1"/>
          <p:nvPr/>
        </p:nvSpPr>
        <p:spPr>
          <a:xfrm>
            <a:off x="1371600" y="190161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 da Sociologia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C302022E-1CE3-29E0-7A0F-BE05AF22A0E5}"/>
              </a:ext>
            </a:extLst>
          </p:cNvPr>
          <p:cNvSpPr txBox="1"/>
          <p:nvPr/>
        </p:nvSpPr>
        <p:spPr>
          <a:xfrm>
            <a:off x="7315200" y="2509958"/>
            <a:ext cx="5837583" cy="1591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915162">
              <a:lnSpc>
                <a:spcPct val="145200"/>
              </a:lnSpc>
              <a:spcBef>
                <a:spcPts val="12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faz parte das ciências humanas,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lnSpc>
                <a:spcPct val="107500"/>
              </a:lnSpc>
              <a:spcBef>
                <a:spcPts val="3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juntamente com disciplinas como a Antropologia, a Psicologia, a História, a Economia, entre outras. Ela se diferencia das demais ciências humanas por seu foco específico na análise das relações e estruturas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1356" y="981344"/>
            <a:ext cx="5065643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Métodos Sociológicos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1356" y="1530639"/>
            <a:ext cx="10558272" cy="5684185"/>
          </a:xfrm>
          <a:prstGeom prst="rect">
            <a:avLst/>
          </a:prstGeom>
        </p:spPr>
        <p:txBody>
          <a:bodyPr vert="horz" wrap="square" lIns="0" tIns="134874" rIns="0" bIns="0" rtlCol="0">
            <a:spAutoFit/>
          </a:bodyPr>
          <a:lstStyle/>
          <a:p>
            <a:pPr marL="15240">
              <a:spcBef>
                <a:spcPts val="10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Padrões de Repetição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163068" indent="-203454">
              <a:lnSpc>
                <a:spcPct val="108600"/>
              </a:lnSpc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sociólogos estudam padrões de repetição e comportamentos sociais para entender as dinâmicas e estruturas da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664464" indent="-203454">
              <a:lnSpc>
                <a:spcPct val="108600"/>
              </a:lnSpc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padrões podem ser observados em diferentes áreas, como relações familiares, interações no local de trabalho e comportamentos de consumo.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854202" indent="-203454">
              <a:lnSpc>
                <a:spcPct val="108600"/>
              </a:lnSpc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entrevistas são uma ferramenta importante na pesquisa sociológica, permitindo que os pesquisadores obtenham insights sobre as experiências e perspectivas das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504444" indent="-203454">
              <a:lnSpc>
                <a:spcPct val="104600"/>
              </a:lnSpc>
              <a:spcBef>
                <a:spcPts val="840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entrevistas podem ser estruturadas, semi-estruturadas ou não estruturadas, dependendo dos objetivos da pesquisa.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 err="1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sz="2000" dirty="0" err="1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Estatística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444246" indent="-203454">
              <a:lnSpc>
                <a:spcPct val="108600"/>
              </a:lnSpc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estatística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frequentemente utilizada na pesquisa sociológica para analisar dados quantitativos e identificar padrões e tendências.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6096" indent="-203454">
              <a:lnSpc>
                <a:spcPct val="108600"/>
              </a:lnSpc>
              <a:spcBef>
                <a:spcPts val="756"/>
              </a:spcBef>
              <a:buSzPct val="86206"/>
              <a:buFont typeface="Ryo Clean PlusN M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sociólogos podem realizar pesquisas de opinião, pesquisas demográficas e análises estatísticas para obter uma compreensão mais abrangente dos fenômenos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85192"/>
            <a:ext cx="4876800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Perguntas de Revisão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7420" y="1803461"/>
            <a:ext cx="5031823" cy="17806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1400" y="1828800"/>
            <a:ext cx="5021820" cy="17806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08952" y="3649752"/>
            <a:ext cx="4895288" cy="1381404"/>
          </a:xfrm>
          <a:prstGeom prst="rect">
            <a:avLst/>
          </a:prstGeom>
        </p:spPr>
        <p:txBody>
          <a:bodyPr vert="horz" wrap="square" lIns="0" tIns="138684" rIns="0" bIns="0" rtlCol="0">
            <a:spAutoFit/>
          </a:bodyPr>
          <a:lstStyle/>
          <a:p>
            <a:pPr marL="15240">
              <a:spcBef>
                <a:spcPts val="109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que é Sociologia?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é o estudo científico das relações sociais, das instituições e dos padrões de comportamento humano em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17930" y="3675091"/>
            <a:ext cx="4895289" cy="1658403"/>
          </a:xfrm>
          <a:prstGeom prst="rect">
            <a:avLst/>
          </a:prstGeom>
        </p:spPr>
        <p:txBody>
          <a:bodyPr vert="horz" wrap="square" lIns="0" tIns="138684" rIns="0" bIns="0" rtlCol="0">
            <a:spAutoFit/>
          </a:bodyPr>
          <a:lstStyle/>
          <a:p>
            <a:pPr marL="15240">
              <a:spcBef>
                <a:spcPts val="109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Qual é o objetivo da Sociologia?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2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objetivo da Sociologia é compreender e explicar os fenômenos sociais, revelando as estruturas e processos subjacentes que moldam a vida em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8952" y="5580463"/>
            <a:ext cx="4895288" cy="1912575"/>
          </a:xfrm>
          <a:prstGeom prst="rect">
            <a:avLst/>
          </a:prstGeom>
        </p:spPr>
        <p:txBody>
          <a:bodyPr vert="horz" wrap="square" lIns="0" tIns="128778" rIns="0" bIns="0" rtlCol="0">
            <a:spAutoFit/>
          </a:bodyPr>
          <a:lstStyle/>
          <a:p>
            <a:pPr marL="15240">
              <a:spcBef>
                <a:spcPts val="10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Por que a Sociologia é relevante?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3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é relevante porque nos ajuda a entender as complexidades da sociedade, os desafios sociais e as desigualdades, e fornece uma base para a mudança social e a melhoria das condições de vida.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7931" y="5605802"/>
            <a:ext cx="4895288" cy="1666354"/>
          </a:xfrm>
          <a:prstGeom prst="rect">
            <a:avLst/>
          </a:prstGeom>
        </p:spPr>
        <p:txBody>
          <a:bodyPr vert="horz" wrap="square" lIns="0" tIns="128778" rIns="0" bIns="0" rtlCol="0">
            <a:spAutoFit/>
          </a:bodyPr>
          <a:lstStyle/>
          <a:p>
            <a:pPr marL="15240">
              <a:spcBef>
                <a:spcPts val="1014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Quais são os principais pensadores da Sociologia?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70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 dos principais pensadores da Sociologia incluem Émile Durkheim, Max Weber e Karl Marx.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956723"/>
            <a:ext cx="5426765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Tarefa para a Classe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4670" y="1651977"/>
            <a:ext cx="4512365" cy="32855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>
              <a:spcBef>
                <a:spcPts val="162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e Apresentação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7983" y="2154166"/>
            <a:ext cx="10605711" cy="893834"/>
          </a:xfrm>
          <a:prstGeom prst="rect">
            <a:avLst/>
          </a:prstGeom>
        </p:spPr>
        <p:txBody>
          <a:bodyPr vert="horz" wrap="square" lIns="0" tIns="18288" rIns="0" bIns="0" rtlCol="0">
            <a:spAutoFit/>
          </a:bodyPr>
          <a:lstStyle/>
          <a:p>
            <a:pPr marL="15240" marR="6096">
              <a:lnSpc>
                <a:spcPct val="107900"/>
              </a:lnSpc>
              <a:spcBef>
                <a:spcPts val="144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Realize uma pesquisa sobre a influência da sociologia em uma área profissional específica. Prepare uma apresentação para compartilhar suas descobertas com a classe. Certifique-se de incluir exemplos concretos e evidências para apoiar suas conclusões.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3779" y="975574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Objetivo da Sociologia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33779" y="2438400"/>
            <a:ext cx="5486400" cy="2199064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338328" marR="20193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tem como objetivo principal estudar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formações sociais, que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incluem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agrupamentos humanos.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90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busca analisar as relações sociais, as estruturas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processos que moldam a vida em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67600" y="2438400"/>
            <a:ext cx="5314950" cy="2199064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338328" marR="243840" indent="-214884">
              <a:spcBef>
                <a:spcPts val="810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compreender as formações sociais, a 	Sociologia também busca classificar e analisar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tipos de agrupamentos humanos.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328" marR="6096" indent="-214884">
              <a:spcBef>
                <a:spcPts val="858"/>
              </a:spcBef>
              <a:buSzPct val="87096"/>
              <a:buFont typeface="Calibri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inclui examinar as características, as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os padrões de comportamento presentes em 	diferentes grupos sociais.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DA3E9A-0CF1-E88C-5CAA-C9305E546ECA}"/>
              </a:ext>
            </a:extLst>
          </p:cNvPr>
          <p:cNvSpPr txBox="1"/>
          <p:nvPr/>
        </p:nvSpPr>
        <p:spPr>
          <a:xfrm>
            <a:off x="1433779" y="1814690"/>
            <a:ext cx="516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Estudar e Compreender Formações Sociais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131D481-E0AA-8A1F-3E95-DB507E3D57A2}"/>
              </a:ext>
            </a:extLst>
          </p:cNvPr>
          <p:cNvSpPr txBox="1"/>
          <p:nvPr/>
        </p:nvSpPr>
        <p:spPr>
          <a:xfrm>
            <a:off x="7467600" y="181469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Classificar e Analisar Agrupamentos Humanos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1296" y="991347"/>
            <a:ext cx="4369904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Relevância da Sociologia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296" y="1752600"/>
            <a:ext cx="10548366" cy="5783186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291845">
              <a:lnSpc>
                <a:spcPct val="106600"/>
              </a:lnSpc>
              <a:spcBef>
                <a:spcPts val="16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Sociologia desempenha um papel fundamental na compreensão da sociedade e nas diversas áreas profissionais. Suas teorias e conceitos ajudam a analisar e interpretar os fenômenos sociais, fornecendo uma base sólida para a tomada de decisões e a implementação de políticas públicas.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nas Diversas Áreas Profissionais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97536" indent="-203454">
              <a:lnSpc>
                <a:spcPct val="108600"/>
              </a:lnSpc>
              <a:spcBef>
                <a:spcPts val="756"/>
              </a:spcBef>
              <a:buSzPct val="86206"/>
              <a:buFont typeface="Palatino Linotype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Educação: A Sociologia contribui para a compreensão dos processos educacionais, as desigualdades sociais e as dinâmicas de poder presentes nas instituições de ensino.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348996" indent="-203454">
              <a:lnSpc>
                <a:spcPct val="108600"/>
              </a:lnSpc>
              <a:spcBef>
                <a:spcPts val="756"/>
              </a:spcBef>
              <a:buSzPct val="86206"/>
              <a:buFont typeface="Palatino Linotype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Saúde: A análise sociológica auxilia na compreensão dos determinantes sociais da saúde, como a influência do ambiente social e das condições de vida na saúde das pessoas.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474726" indent="-203454">
              <a:lnSpc>
                <a:spcPct val="108600"/>
              </a:lnSpc>
              <a:spcBef>
                <a:spcPts val="762"/>
              </a:spcBef>
              <a:buSzPct val="86206"/>
              <a:buFont typeface="Palatino Linotype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Trabalho: A Sociologia ajuda a entender as relações de trabalho, as dinâmicas de poder nas organizações e as desigualdades sociais no mercado de trabalho.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marR="6096" indent="-203454">
              <a:lnSpc>
                <a:spcPct val="108600"/>
              </a:lnSpc>
              <a:spcBef>
                <a:spcPts val="756"/>
              </a:spcBef>
              <a:buSzPct val="86206"/>
              <a:buFont typeface="Palatino Linotype"/>
              <a:buChar char="•"/>
              <a:tabLst>
                <a:tab pos="32004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Política: A análise sociológica contribui para a compreensão dos processos políticos, a formação de grupos sociais e as relações de poder na sociedade.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7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das Teorias Sociológicas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27432">
              <a:lnSpc>
                <a:spcPct val="106600"/>
              </a:lnSpc>
              <a:spcBef>
                <a:spcPts val="798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teorias sociológicas fornecem um arcabouço conceitual para a análise e interpretação dos fenômenos sociais. Elas ajudam a compreender as relações sociais, as estruturas de poder, as desigualdades e os processos de mudança social.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1713" y="976295"/>
            <a:ext cx="3591287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Contexto Histórico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61713" y="1623415"/>
            <a:ext cx="11713850" cy="851772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15240" marR="6096">
              <a:spcBef>
                <a:spcPts val="162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o século XV, a sociedade europeia passou por mudanças significativas que moldaram a forma como vivemos atualmente. Essas transformações tiveram um impacto profundo em diversos aspectos da vida social, política, econômica e cultural.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1713" y="2674492"/>
            <a:ext cx="5627371" cy="327782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>
              <a:spcBef>
                <a:spcPts val="15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Mudanças na Sociedade Europeia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1713" y="3204892"/>
            <a:ext cx="9763488" cy="47961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75574"/>
            <a:ext cx="10453421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Surgimento do Capitalismo Mercantilista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752600"/>
            <a:ext cx="12039600" cy="5138010"/>
          </a:xfrm>
          <a:prstGeom prst="rect">
            <a:avLst/>
          </a:prstGeom>
        </p:spPr>
        <p:txBody>
          <a:bodyPr vert="horz" wrap="square" lIns="0" tIns="143256" rIns="0" bIns="0" rtlCol="0">
            <a:spAutoFit/>
          </a:bodyPr>
          <a:lstStyle/>
          <a:p>
            <a:pPr marL="15240">
              <a:spcBef>
                <a:spcPts val="112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Acordos Comerciais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096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surgimento do capitalismo mercantilista foi impulsionado pela expansão do comércio internacional e pela busca 	por novas rotas comerciais.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921258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Acordos comerciais entre países permitiram o estabelecimento de relações comerciais mais estáveis e o 	crescimento do comércio de mercadorias.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Rotas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673608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descoberta de novas rotas marítimas, como a rota para as Índias, abriu novas oportunidades comerciais e 	aumentou o fluxo de mercadorias.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008"/>
              </a:spcBef>
              <a:buSzPct val="87096"/>
              <a:buFont typeface="Ryo Clean PlusN M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comércio de especiarias, seda e outros produtos de luxo se tornou extremamente lucrativo.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>
              <a:spcBef>
                <a:spcPts val="1908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Fortalecimento da Burguesia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008"/>
              </a:spcBef>
              <a:buSzPct val="87096"/>
              <a:buFont typeface="Ryo Clean PlusN M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capitalismo mercantilista fortaleceu a burguesia, classe social composta por comerciantes e empresários.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1076706" indent="-216408">
              <a:lnSpc>
                <a:spcPct val="108900"/>
              </a:lnSpc>
              <a:spcBef>
                <a:spcPts val="810"/>
              </a:spcBef>
              <a:buSzPct val="87096"/>
              <a:buFont typeface="Ryo Clean PlusN M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burguesia acumulou riqueza através do comércio e investimentos, tornando-se uma força econômica 	significativa.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76728"/>
            <a:ext cx="5640252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Colonização das Américas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575874"/>
            <a:ext cx="5867400" cy="4262192"/>
          </a:xfrm>
          <a:prstGeom prst="rect">
            <a:avLst/>
          </a:prstGeom>
        </p:spPr>
        <p:txBody>
          <a:bodyPr vert="horz" wrap="square" lIns="0" tIns="149352" rIns="0" bIns="0" rtlCol="0">
            <a:spAutoFit/>
          </a:bodyPr>
          <a:lstStyle/>
          <a:p>
            <a:pPr marL="15240">
              <a:spcBef>
                <a:spcPts val="1176"/>
              </a:spcBef>
            </a:pPr>
            <a:r>
              <a:rPr sz="2000" dirty="0">
                <a:solidFill>
                  <a:srgbClr val="48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do Contato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" marR="6096">
              <a:spcBef>
                <a:spcPts val="846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processo de colonização das Américas foi marcado pelo impacto do contato entre europeus e nativos americanos. Esse contato resultou em profundas mudanças sociais, culturais e demográficas para ambos os grupos. Alguns dos principais impactos foram: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188"/>
              </a:spcBef>
              <a:buSzPct val="87096"/>
              <a:buFont typeface="Palatino Linotype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territorial europeia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008"/>
              </a:spcBef>
              <a:buSzPct val="87096"/>
              <a:buFont typeface="Palatino Linotype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 dos recursos naturais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098"/>
              </a:spcBef>
              <a:buSzPct val="87096"/>
              <a:buFont typeface="Palatino Linotype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Conflitos e guerras entre europeus e nativos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indent="-216408">
              <a:spcBef>
                <a:spcPts val="1008"/>
              </a:spcBef>
              <a:buSzPct val="87096"/>
              <a:buFont typeface="Palatino Linotype"/>
              <a:buChar char="•"/>
              <a:tabLst>
                <a:tab pos="339852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de novas doenças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852" marR="192786" indent="-216408">
              <a:spcBef>
                <a:spcPts val="810"/>
              </a:spcBef>
              <a:buSzPct val="87096"/>
              <a:buFont typeface="Palatino Linotype"/>
              <a:buChar char="•"/>
              <a:tabLst>
                <a:tab pos="341376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Assimilação cultural e perda de identidade para os 	nativos americanos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57754" cy="82381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67619"/>
            <a:ext cx="5061168" cy="45012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>
              <a:spcBef>
                <a:spcPts val="150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Etnocentrismo e Antropologia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845100"/>
            <a:ext cx="5282184" cy="2980431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229362" marR="128016" indent="-214884">
              <a:lnSpc>
                <a:spcPct val="110400"/>
              </a:lnSpc>
              <a:spcBef>
                <a:spcPts val="162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Etnocentrismo é a tendência de avaliar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base nos valores e padrões da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própria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362" marR="6096" indent="-214884">
              <a:lnSpc>
                <a:spcPct val="110400"/>
              </a:lnSpc>
              <a:spcBef>
                <a:spcPts val="942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o período colonial, os europeus acreditavam 	na superioridade cultural e julgavam outras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inferiores.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362" marR="76962" indent="-214884">
              <a:lnSpc>
                <a:spcPct val="112500"/>
              </a:lnSpc>
              <a:spcBef>
                <a:spcPts val="810"/>
              </a:spcBef>
              <a:buSzPct val="90000"/>
              <a:buFont typeface="Calibri"/>
              <a:buChar char="•"/>
              <a:tabLst>
                <a:tab pos="232410" algn="l"/>
              </a:tabLst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 pensamento etnocêntrico levou ao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surgimento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antropologia, que busca entender e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valorizar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culturas de forma imparcial.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799" y="0"/>
            <a:ext cx="59436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981344"/>
            <a:ext cx="10453421" cy="447815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>
              <a:spcBef>
                <a:spcPts val="132"/>
              </a:spcBef>
            </a:pP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Revolução Industrial e Revolução Francesa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47800" y="1719018"/>
            <a:ext cx="11264646" cy="278922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marR="6096">
              <a:spcBef>
                <a:spcPts val="150"/>
              </a:spcBef>
            </a:pPr>
            <a:r>
              <a:rPr dirty="0">
                <a:solidFill>
                  <a:srgbClr val="777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Revolução Industrial e a Revolução Francesa foram dois eventos que causaram rápidas e intensas transformações na Europa. Ambos tiveram um impacto significativo na sociedade, economia e política da época. A Revolução Industrial, que ocorreu no século XVIII, foi um período de grande avanço tecnológico, onde a produção em grande escala e a mecanização das indústrias substituíram os métodos de produção tradicionais. Isso resultou em um aumento da produtividade e no surgimento de novas classes sociais, como a burguesia e o proletariado. A Revolução Francesa, por sua vez, ocorreu no final do século XVIII e foi um movimento político e social que teve como objetivo derrubar a monarquia absolutista e estabelecer um governo democrático. A Revolução Francesa teve um impacto duradouro na história mundial, inspirando outros movimentos revolucionários e promovendo a disseminação de ideias como liberdade, igualdade e fraternidade.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1920</Words>
  <Application>Microsoft Macintosh PowerPoint</Application>
  <PresentationFormat>Personalizar</PresentationFormat>
  <Paragraphs>127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Calibri</vt:lpstr>
      <vt:lpstr>Palatino Linotype</vt:lpstr>
      <vt:lpstr>Ryo Clean PlusN M</vt:lpstr>
      <vt:lpstr>Times New Roman</vt:lpstr>
      <vt:lpstr>Office Theme</vt:lpstr>
      <vt:lpstr>Introdução à Sociologia</vt:lpstr>
      <vt:lpstr>Definição e posição no conjunto das ciências humanas</vt:lpstr>
      <vt:lpstr>Objetivo da Sociologia</vt:lpstr>
      <vt:lpstr>Relevância da Sociologia</vt:lpstr>
      <vt:lpstr>Contexto Histórico</vt:lpstr>
      <vt:lpstr>Surgimento do Capitalismo Mercantilista</vt:lpstr>
      <vt:lpstr>Colonização das Américas</vt:lpstr>
      <vt:lpstr>Etnocentrismo e Antropologia</vt:lpstr>
      <vt:lpstr>Revolução Industrial e Revolução Francesa</vt:lpstr>
      <vt:lpstr>Êxodo Rural e Problemas Sociais</vt:lpstr>
      <vt:lpstr>Instabilidade Política na Europa</vt:lpstr>
      <vt:lpstr>Augusto Comte e o Positivismo</vt:lpstr>
      <vt:lpstr>Criação da Sociologia</vt:lpstr>
      <vt:lpstr>Émile Durkheim e o Método Sociológico</vt:lpstr>
      <vt:lpstr>Tríade da Sociologia Clássica</vt:lpstr>
      <vt:lpstr>Desenvolvimento da Sociologia</vt:lpstr>
      <vt:lpstr>Missão do Sociólogo</vt:lpstr>
      <vt:lpstr>Objetivos da Sociologia Atual</vt:lpstr>
      <vt:lpstr>Objetivos da Sociologia Atual</vt:lpstr>
      <vt:lpstr>Métodos Sociológicos</vt:lpstr>
      <vt:lpstr>Perguntas de Revisão</vt:lpstr>
      <vt:lpstr>Tarefa para a Classe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à Sociologia</dc:title>
  <cp:lastModifiedBy>Eduardo Marques</cp:lastModifiedBy>
  <cp:revision>3</cp:revision>
  <dcterms:created xsi:type="dcterms:W3CDTF">2024-01-26T15:29:27Z</dcterms:created>
  <dcterms:modified xsi:type="dcterms:W3CDTF">2024-03-05T14:25:17Z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2024-01-26T00:00:00Z</vt:filetime>
  </property>
  <property fmtid="{D5CDD505-2E9C-101B-9397-08002B2CF9AE}" pid="3" name="Creator">
    <vt:lpwstr>Mozilla/5.0 (X11; Linux x86_64) AppleWebKit/537.36 (KHTML, like Gecko) HeadlessChrome/120.0.0.0 Safari/537.36</vt:lpwstr>
  </property>
  <property fmtid="{D5CDD505-2E9C-101B-9397-08002B2CF9AE}" pid="4" name="LastSaved">
    <vt:filetime>2024-01-26T00:00:00Z</vt:filetime>
  </property>
  <property fmtid="{D5CDD505-2E9C-101B-9397-08002B2CF9AE}" pid="5" name="Producer">
    <vt:lpwstr>pdf-lib (https://github.com/Hopding/pdf-lib)</vt:lpwstr>
  </property>
</Properties>
</file>